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50"/>
  </p:notesMasterIdLst>
  <p:handoutMasterIdLst>
    <p:handoutMasterId r:id="rId51"/>
  </p:handoutMasterIdLst>
  <p:sldIdLst>
    <p:sldId id="644" r:id="rId2"/>
    <p:sldId id="683" r:id="rId3"/>
    <p:sldId id="257" r:id="rId4"/>
    <p:sldId id="635" r:id="rId5"/>
    <p:sldId id="636" r:id="rId6"/>
    <p:sldId id="637" r:id="rId7"/>
    <p:sldId id="650" r:id="rId8"/>
    <p:sldId id="668" r:id="rId9"/>
    <p:sldId id="684" r:id="rId10"/>
    <p:sldId id="554" r:id="rId11"/>
    <p:sldId id="653" r:id="rId12"/>
    <p:sldId id="662" r:id="rId13"/>
    <p:sldId id="663" r:id="rId14"/>
    <p:sldId id="654" r:id="rId15"/>
    <p:sldId id="690" r:id="rId16"/>
    <p:sldId id="652" r:id="rId17"/>
    <p:sldId id="669" r:id="rId18"/>
    <p:sldId id="655" r:id="rId19"/>
    <p:sldId id="656" r:id="rId20"/>
    <p:sldId id="657" r:id="rId21"/>
    <p:sldId id="658" r:id="rId22"/>
    <p:sldId id="651" r:id="rId23"/>
    <p:sldId id="556" r:id="rId24"/>
    <p:sldId id="691" r:id="rId25"/>
    <p:sldId id="692" r:id="rId26"/>
    <p:sldId id="693" r:id="rId27"/>
    <p:sldId id="695" r:id="rId28"/>
    <p:sldId id="659" r:id="rId29"/>
    <p:sldId id="660" r:id="rId30"/>
    <p:sldId id="661" r:id="rId31"/>
    <p:sldId id="671" r:id="rId32"/>
    <p:sldId id="672" r:id="rId33"/>
    <p:sldId id="673" r:id="rId34"/>
    <p:sldId id="674" r:id="rId35"/>
    <p:sldId id="675" r:id="rId36"/>
    <p:sldId id="676" r:id="rId37"/>
    <p:sldId id="677" r:id="rId38"/>
    <p:sldId id="678" r:id="rId39"/>
    <p:sldId id="679" r:id="rId40"/>
    <p:sldId id="680" r:id="rId41"/>
    <p:sldId id="681" r:id="rId42"/>
    <p:sldId id="682" r:id="rId43"/>
    <p:sldId id="687" r:id="rId44"/>
    <p:sldId id="688" r:id="rId45"/>
    <p:sldId id="685" r:id="rId46"/>
    <p:sldId id="686" r:id="rId47"/>
    <p:sldId id="555" r:id="rId48"/>
    <p:sldId id="560" r:id="rId49"/>
  </p:sldIdLst>
  <p:sldSz cx="9144000" cy="6858000" type="screen4x3"/>
  <p:notesSz cx="6858000" cy="9144000"/>
  <p:defaultTextStyle>
    <a:defPPr>
      <a:defRPr lang="en-US"/>
    </a:defPPr>
    <a:lvl1pPr algn="ctr" rtl="0" eaLnBrk="0" fontAlgn="base" hangingPunct="0">
      <a:lnSpc>
        <a:spcPct val="90000"/>
      </a:lnSpc>
      <a:spcBef>
        <a:spcPct val="10000"/>
      </a:spcBef>
      <a:spcAft>
        <a:spcPct val="10000"/>
      </a:spcAft>
      <a:defRPr sz="3600" b="1" kern="1200">
        <a:solidFill>
          <a:srgbClr val="A5002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ctr" rtl="0" eaLnBrk="0" fontAlgn="base" hangingPunct="0">
      <a:lnSpc>
        <a:spcPct val="90000"/>
      </a:lnSpc>
      <a:spcBef>
        <a:spcPct val="10000"/>
      </a:spcBef>
      <a:spcAft>
        <a:spcPct val="10000"/>
      </a:spcAft>
      <a:defRPr sz="3600" b="1" kern="1200">
        <a:solidFill>
          <a:srgbClr val="A50021"/>
        </a:solidFill>
        <a:latin typeface="Times New Roman" charset="0"/>
        <a:ea typeface="ＭＳ Ｐゴシック" charset="0"/>
        <a:cs typeface="ＭＳ Ｐゴシック" charset="0"/>
      </a:defRPr>
    </a:lvl2pPr>
    <a:lvl3pPr marL="914400" algn="ctr" rtl="0" eaLnBrk="0" fontAlgn="base" hangingPunct="0">
      <a:lnSpc>
        <a:spcPct val="90000"/>
      </a:lnSpc>
      <a:spcBef>
        <a:spcPct val="10000"/>
      </a:spcBef>
      <a:spcAft>
        <a:spcPct val="10000"/>
      </a:spcAft>
      <a:defRPr sz="3600" b="1" kern="1200">
        <a:solidFill>
          <a:srgbClr val="A50021"/>
        </a:solidFill>
        <a:latin typeface="Times New Roman" charset="0"/>
        <a:ea typeface="ＭＳ Ｐゴシック" charset="0"/>
        <a:cs typeface="ＭＳ Ｐゴシック" charset="0"/>
      </a:defRPr>
    </a:lvl3pPr>
    <a:lvl4pPr marL="1371600" algn="ctr" rtl="0" eaLnBrk="0" fontAlgn="base" hangingPunct="0">
      <a:lnSpc>
        <a:spcPct val="90000"/>
      </a:lnSpc>
      <a:spcBef>
        <a:spcPct val="10000"/>
      </a:spcBef>
      <a:spcAft>
        <a:spcPct val="10000"/>
      </a:spcAft>
      <a:defRPr sz="3600" b="1" kern="1200">
        <a:solidFill>
          <a:srgbClr val="A50021"/>
        </a:solidFill>
        <a:latin typeface="Times New Roman" charset="0"/>
        <a:ea typeface="ＭＳ Ｐゴシック" charset="0"/>
        <a:cs typeface="ＭＳ Ｐゴシック" charset="0"/>
      </a:defRPr>
    </a:lvl4pPr>
    <a:lvl5pPr marL="1828800" algn="ctr" rtl="0" eaLnBrk="0" fontAlgn="base" hangingPunct="0">
      <a:lnSpc>
        <a:spcPct val="90000"/>
      </a:lnSpc>
      <a:spcBef>
        <a:spcPct val="10000"/>
      </a:spcBef>
      <a:spcAft>
        <a:spcPct val="10000"/>
      </a:spcAft>
      <a:defRPr sz="3600" b="1" kern="1200">
        <a:solidFill>
          <a:srgbClr val="A50021"/>
        </a:solidFill>
        <a:latin typeface="Times New Roman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600" b="1" kern="1200">
        <a:solidFill>
          <a:srgbClr val="A50021"/>
        </a:solidFill>
        <a:latin typeface="Times New Roman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600" b="1" kern="1200">
        <a:solidFill>
          <a:srgbClr val="A50021"/>
        </a:solidFill>
        <a:latin typeface="Times New Roman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600" b="1" kern="1200">
        <a:solidFill>
          <a:srgbClr val="A50021"/>
        </a:solidFill>
        <a:latin typeface="Times New Roman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600" b="1" kern="1200">
        <a:solidFill>
          <a:srgbClr val="A50021"/>
        </a:solidFill>
        <a:latin typeface="Times New Roman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386">
          <p15:clr>
            <a:srgbClr val="A4A3A4"/>
          </p15:clr>
        </p15:guide>
        <p15:guide id="2" pos="63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5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3CE8"/>
    <a:srgbClr val="800000"/>
    <a:srgbClr val="00CC99"/>
    <a:srgbClr val="008000"/>
    <a:srgbClr val="000099"/>
    <a:srgbClr val="1203C2"/>
    <a:srgbClr val="FAFD00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42" autoAdjust="0"/>
    <p:restoredTop sz="94653" autoAdjust="0"/>
  </p:normalViewPr>
  <p:slideViewPr>
    <p:cSldViewPr snapToGrid="0">
      <p:cViewPr varScale="1">
        <p:scale>
          <a:sx n="146" d="100"/>
          <a:sy n="146" d="100"/>
        </p:scale>
        <p:origin x="1848" y="176"/>
      </p:cViewPr>
      <p:guideLst>
        <p:guide orient="horz" pos="1386"/>
        <p:guide pos="637"/>
      </p:guideLst>
    </p:cSldViewPr>
  </p:slideViewPr>
  <p:outlineViewPr>
    <p:cViewPr>
      <p:scale>
        <a:sx n="33" d="100"/>
        <a:sy n="33" d="100"/>
      </p:scale>
      <p:origin x="0" y="50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1" d="100"/>
          <a:sy n="41" d="100"/>
        </p:scale>
        <p:origin x="-1392" y="-90"/>
      </p:cViewPr>
      <p:guideLst>
        <p:guide orient="horz" pos="2145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-1588"/>
            <a:ext cx="2971800" cy="45878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18992" tIns="0" rIns="18992" bIns="0" numCol="1" anchor="t" anchorCtr="0" compatLnSpc="1">
            <a:prstTxWarp prst="textNoShape">
              <a:avLst/>
            </a:prstTxWarp>
          </a:bodyPr>
          <a:lstStyle>
            <a:lvl1pPr algn="l" defTabSz="912813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800" b="0" i="1">
                <a:solidFill>
                  <a:srgbClr val="1203C2"/>
                </a:solidFill>
                <a:latin typeface="Symbol" charset="0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-1588"/>
            <a:ext cx="2971800" cy="45878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18992" tIns="0" rIns="18992" bIns="0" numCol="1" anchor="t" anchorCtr="0" compatLnSpc="1">
            <a:prstTxWarp prst="textNoShape">
              <a:avLst/>
            </a:prstTxWarp>
          </a:bodyPr>
          <a:lstStyle>
            <a:lvl1pPr algn="r" defTabSz="912813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000" b="0" i="1">
                <a:solidFill>
                  <a:srgbClr val="1203C2"/>
                </a:solidFill>
                <a:latin typeface="Symbol" charset="0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18992" tIns="0" rIns="18992" bIns="0" numCol="1" anchor="b" anchorCtr="0" compatLnSpc="1">
            <a:prstTxWarp prst="textNoShape">
              <a:avLst/>
            </a:prstTxWarp>
          </a:bodyPr>
          <a:lstStyle>
            <a:lvl1pPr algn="l" defTabSz="912813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000" b="0" i="1">
                <a:solidFill>
                  <a:srgbClr val="1203C2"/>
                </a:solidFill>
                <a:latin typeface="Symbol" charset="0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338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18992" tIns="0" rIns="18992" bIns="0" numCol="1" anchor="b" anchorCtr="0" compatLnSpc="1">
            <a:prstTxWarp prst="textNoShape">
              <a:avLst/>
            </a:prstTxWarp>
          </a:bodyPr>
          <a:lstStyle>
            <a:lvl1pPr algn="r" defTabSz="912813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000" b="0" i="1">
                <a:solidFill>
                  <a:srgbClr val="1203C2"/>
                </a:solidFill>
                <a:latin typeface="Symbol" charset="0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3197225" y="8415338"/>
            <a:ext cx="3429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7044" tIns="44312" rIns="87044" bIns="44312">
            <a:spAutoFit/>
          </a:bodyPr>
          <a:lstStyle/>
          <a:p>
            <a:pPr defTabSz="865188">
              <a:spcBef>
                <a:spcPct val="0"/>
              </a:spcBef>
              <a:spcAft>
                <a:spcPct val="0"/>
              </a:spcAft>
              <a:defRPr/>
            </a:pPr>
            <a:fld id="{4E840D0A-1CC9-8044-9C9D-EF3DA03B53CC}" type="slidenum">
              <a:rPr lang="en-US" sz="1100" b="0">
                <a:solidFill>
                  <a:schemeClr val="tx1"/>
                </a:solidFill>
                <a:latin typeface="Calibri"/>
                <a:cs typeface="+mn-cs"/>
              </a:rPr>
              <a:pPr defTabSz="865188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100" b="0" dirty="0">
              <a:solidFill>
                <a:schemeClr val="tx1"/>
              </a:solidFill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08989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-1588"/>
            <a:ext cx="2971800" cy="45878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18992" tIns="0" rIns="18992" bIns="0" numCol="1" anchor="t" anchorCtr="0" compatLnSpc="1">
            <a:prstTxWarp prst="textNoShape">
              <a:avLst/>
            </a:prstTxWarp>
          </a:bodyPr>
          <a:lstStyle>
            <a:lvl1pPr algn="l" defTabSz="912813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000" b="0" i="1">
                <a:solidFill>
                  <a:schemeClr val="tx1"/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-1588"/>
            <a:ext cx="2971800" cy="45878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18992" tIns="0" rIns="18992" bIns="0" numCol="1" anchor="t" anchorCtr="0" compatLnSpc="1">
            <a:prstTxWarp prst="textNoShape">
              <a:avLst/>
            </a:prstTxWarp>
          </a:bodyPr>
          <a:lstStyle>
            <a:lvl1pPr algn="r" defTabSz="912813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000" b="0" i="1">
                <a:solidFill>
                  <a:schemeClr val="tx1"/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18992" tIns="0" rIns="18992" bIns="0" numCol="1" anchor="b" anchorCtr="0" compatLnSpc="1">
            <a:prstTxWarp prst="textNoShape">
              <a:avLst/>
            </a:prstTxWarp>
          </a:bodyPr>
          <a:lstStyle>
            <a:lvl1pPr algn="l" defTabSz="912813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000" b="0" i="1">
                <a:solidFill>
                  <a:schemeClr val="tx1"/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18992" tIns="0" rIns="18992" bIns="0" numCol="1" anchor="b" anchorCtr="0" compatLnSpc="1">
            <a:prstTxWarp prst="textNoShape">
              <a:avLst/>
            </a:prstTxWarp>
          </a:bodyPr>
          <a:lstStyle>
            <a:lvl1pPr algn="r" defTabSz="912813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000" b="0" i="1">
                <a:solidFill>
                  <a:schemeClr val="tx1"/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fld id="{43423698-C6FF-F74C-BC5A-B7D19D4694A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3049588" y="8710613"/>
            <a:ext cx="758825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87044" tIns="44312" rIns="87044" bIns="44312">
            <a:spAutoFit/>
          </a:bodyPr>
          <a:lstStyle/>
          <a:p>
            <a:pPr defTabSz="865188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0">
                <a:solidFill>
                  <a:schemeClr val="tx1"/>
                </a:solidFill>
                <a:latin typeface="Arial" charset="0"/>
                <a:cs typeface="+mn-cs"/>
              </a:rPr>
              <a:t>Page </a:t>
            </a:r>
            <a:fld id="{AE32E991-7CB3-DC48-BED1-D303144304D3}" type="slidenum">
              <a:rPr lang="en-US" sz="1200" b="0">
                <a:solidFill>
                  <a:schemeClr val="tx1"/>
                </a:solidFill>
                <a:latin typeface="Arial" charset="0"/>
                <a:cs typeface="+mn-cs"/>
              </a:rPr>
              <a:pPr defTabSz="865188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200" b="0">
              <a:solidFill>
                <a:schemeClr val="tx1"/>
              </a:solidFill>
              <a:latin typeface="Arial" charset="0"/>
              <a:cs typeface="+mn-cs"/>
            </a:endParaRPr>
          </a:p>
        </p:txBody>
      </p:sp>
      <p:sp>
        <p:nvSpPr>
          <p:cNvPr id="2055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2525" y="692150"/>
            <a:ext cx="4554538" cy="3416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205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38638"/>
            <a:ext cx="5029200" cy="41179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792" tIns="45896" rIns="91792" bIns="458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81804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5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A8ADC8-BD06-6146-9E1C-73BF67072D66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3886200" y="-1588"/>
            <a:ext cx="2971800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8992" tIns="0" rIns="18992" bIns="0" anchor="b"/>
          <a:lstStyle/>
          <a:p>
            <a:pPr algn="r" defTabSz="912813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b="0" i="1" dirty="0">
                <a:solidFill>
                  <a:schemeClr val="tx1"/>
                </a:solidFill>
                <a:latin typeface="Calibri"/>
                <a:cs typeface="+mn-cs"/>
              </a:rPr>
              <a:t>2</a:t>
            </a:r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0" y="-1588"/>
            <a:ext cx="2971800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3886200" y="-1588"/>
            <a:ext cx="2971800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8992" tIns="0" rIns="18992" bIns="0" anchor="b"/>
          <a:lstStyle/>
          <a:p>
            <a:pPr algn="r" defTabSz="912813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b="0" i="1" dirty="0">
                <a:solidFill>
                  <a:schemeClr val="tx1"/>
                </a:solidFill>
                <a:latin typeface="Calibri"/>
                <a:cs typeface="+mn-cs"/>
              </a:rPr>
              <a:t>2</a:t>
            </a:r>
          </a:p>
        </p:txBody>
      </p:sp>
      <p:sp>
        <p:nvSpPr>
          <p:cNvPr id="7176" name="Rectangle 8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  <p:sp>
        <p:nvSpPr>
          <p:cNvPr id="7177" name="Rectangle 9"/>
          <p:cNvSpPr>
            <a:spLocks noChangeArrowheads="1"/>
          </p:cNvSpPr>
          <p:nvPr/>
        </p:nvSpPr>
        <p:spPr bwMode="auto">
          <a:xfrm>
            <a:off x="0" y="-1588"/>
            <a:ext cx="2971800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  <p:sp>
        <p:nvSpPr>
          <p:cNvPr id="7178" name="Rectangle 10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179" name="Rectangle 11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AU"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C9FA81-0BBF-E740-AF4B-0A6306A6A6C9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65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5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C31692-A074-ED4D-92DE-2E63FD8C9871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65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5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0225"/>
            <a:ext cx="5029200" cy="4114800"/>
          </a:xfrm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C9D1A8-286E-CA43-B943-D6E52B7AEA18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65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5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0225"/>
            <a:ext cx="5029200" cy="4114800"/>
          </a:xfrm>
        </p:spPr>
        <p:txBody>
          <a:bodyPr/>
          <a:lstStyle/>
          <a:p>
            <a:pPr>
              <a:defRPr/>
            </a:pPr>
            <a:r>
              <a:rPr lang="en-US">
                <a:cs typeface="+mn-cs"/>
              </a:rPr>
              <a:t>Give example of music industry.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5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E240147-BCE8-7740-99FA-1E5DE18F29E2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498690" name="Rectangle 2"/>
          <p:cNvSpPr>
            <a:spLocks noChangeArrowheads="1"/>
          </p:cNvSpPr>
          <p:nvPr/>
        </p:nvSpPr>
        <p:spPr bwMode="auto">
          <a:xfrm>
            <a:off x="3886200" y="-1588"/>
            <a:ext cx="2971800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  <p:sp>
        <p:nvSpPr>
          <p:cNvPr id="49869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8992" tIns="0" rIns="18992" bIns="0" anchor="b"/>
          <a:lstStyle/>
          <a:p>
            <a:pPr algn="r" defTabSz="912813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b="0" i="1" dirty="0">
                <a:solidFill>
                  <a:schemeClr val="tx1"/>
                </a:solidFill>
                <a:latin typeface="Calibri"/>
                <a:cs typeface="+mn-cs"/>
              </a:rPr>
              <a:t>8</a:t>
            </a:r>
          </a:p>
        </p:txBody>
      </p:sp>
      <p:sp>
        <p:nvSpPr>
          <p:cNvPr id="49869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  <p:sp>
        <p:nvSpPr>
          <p:cNvPr id="498693" name="Rectangle 5"/>
          <p:cNvSpPr>
            <a:spLocks noChangeArrowheads="1"/>
          </p:cNvSpPr>
          <p:nvPr/>
        </p:nvSpPr>
        <p:spPr bwMode="auto">
          <a:xfrm>
            <a:off x="0" y="-1588"/>
            <a:ext cx="2971800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  <p:sp>
        <p:nvSpPr>
          <p:cNvPr id="498694" name="Rectangle 6"/>
          <p:cNvSpPr>
            <a:spLocks noChangeArrowheads="1"/>
          </p:cNvSpPr>
          <p:nvPr/>
        </p:nvSpPr>
        <p:spPr bwMode="auto">
          <a:xfrm>
            <a:off x="3886200" y="-1588"/>
            <a:ext cx="2971800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  <p:sp>
        <p:nvSpPr>
          <p:cNvPr id="498695" name="Rectangle 7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8992" tIns="0" rIns="18992" bIns="0" anchor="b"/>
          <a:lstStyle/>
          <a:p>
            <a:pPr algn="r" defTabSz="912813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b="0" i="1" dirty="0">
                <a:solidFill>
                  <a:schemeClr val="tx1"/>
                </a:solidFill>
                <a:latin typeface="Calibri"/>
                <a:cs typeface="+mn-cs"/>
              </a:rPr>
              <a:t>8</a:t>
            </a:r>
          </a:p>
        </p:txBody>
      </p:sp>
      <p:sp>
        <p:nvSpPr>
          <p:cNvPr id="498696" name="Rectangle 8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  <p:sp>
        <p:nvSpPr>
          <p:cNvPr id="498697" name="Rectangle 9"/>
          <p:cNvSpPr>
            <a:spLocks noChangeArrowheads="1"/>
          </p:cNvSpPr>
          <p:nvPr/>
        </p:nvSpPr>
        <p:spPr bwMode="auto">
          <a:xfrm>
            <a:off x="0" y="-1588"/>
            <a:ext cx="2971800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  <p:sp>
        <p:nvSpPr>
          <p:cNvPr id="498698" name="Rectangle 10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AU">
              <a:cs typeface="+mn-cs"/>
            </a:endParaRPr>
          </a:p>
        </p:txBody>
      </p:sp>
      <p:sp>
        <p:nvSpPr>
          <p:cNvPr id="498699" name="Rectangle 11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5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E426513-C1E7-7E46-B5B7-31A30CB7B5C3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465922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  <p:sp>
        <p:nvSpPr>
          <p:cNvPr id="465923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050" tIns="0" rIns="19050" bIns="0" anchor="b"/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b="0" i="1" dirty="0">
                <a:solidFill>
                  <a:schemeClr val="tx1"/>
                </a:solidFill>
                <a:latin typeface="Calibri"/>
                <a:cs typeface="+mn-cs"/>
              </a:rPr>
              <a:t>34</a:t>
            </a:r>
          </a:p>
        </p:txBody>
      </p:sp>
      <p:sp>
        <p:nvSpPr>
          <p:cNvPr id="465924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  <p:sp>
        <p:nvSpPr>
          <p:cNvPr id="465925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  <p:sp>
        <p:nvSpPr>
          <p:cNvPr id="465926" name="Rectangle 6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  <p:sp>
        <p:nvSpPr>
          <p:cNvPr id="465927" name="Rectangle 7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050" tIns="0" rIns="19050" bIns="0" anchor="b"/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b="0" i="1" dirty="0">
                <a:solidFill>
                  <a:schemeClr val="tx1"/>
                </a:solidFill>
                <a:latin typeface="Calibri"/>
                <a:cs typeface="+mn-cs"/>
              </a:rPr>
              <a:t>34</a:t>
            </a:r>
          </a:p>
        </p:txBody>
      </p:sp>
      <p:sp>
        <p:nvSpPr>
          <p:cNvPr id="465928" name="Rectangle 8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  <p:sp>
        <p:nvSpPr>
          <p:cNvPr id="465929" name="Rectangle 9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  <p:sp>
        <p:nvSpPr>
          <p:cNvPr id="465930" name="Rectangle 10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  <p:sp>
        <p:nvSpPr>
          <p:cNvPr id="465931" name="Rectangle 11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050" tIns="0" rIns="19050" bIns="0" anchor="b"/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b="0" i="1" dirty="0">
                <a:solidFill>
                  <a:schemeClr val="tx1"/>
                </a:solidFill>
                <a:latin typeface="Calibri"/>
                <a:cs typeface="+mn-cs"/>
              </a:rPr>
              <a:t>14</a:t>
            </a:r>
          </a:p>
        </p:txBody>
      </p:sp>
      <p:sp>
        <p:nvSpPr>
          <p:cNvPr id="465932" name="Rectangle 12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  <p:sp>
        <p:nvSpPr>
          <p:cNvPr id="465933" name="Rectangle 13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  <p:sp>
        <p:nvSpPr>
          <p:cNvPr id="465934" name="Rectangle 1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65935" name="Rectangle 15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4800"/>
          </a:xfrm>
          <a:ln/>
        </p:spPr>
        <p:txBody>
          <a:bodyPr lIns="92075" tIns="46038" rIns="92075" bIns="46038"/>
          <a:lstStyle/>
          <a:p>
            <a:pPr>
              <a:defRPr/>
            </a:pPr>
            <a:endParaRPr lang="en-AU"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5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B47079-4144-564C-9669-E988CFFBCE20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47001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  <p:sp>
        <p:nvSpPr>
          <p:cNvPr id="47001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050" tIns="0" rIns="19050" bIns="0" anchor="b"/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b="0" i="1" dirty="0">
                <a:solidFill>
                  <a:schemeClr val="tx1"/>
                </a:solidFill>
                <a:latin typeface="Calibri"/>
                <a:cs typeface="+mn-cs"/>
              </a:rPr>
              <a:t>36</a:t>
            </a:r>
          </a:p>
        </p:txBody>
      </p:sp>
      <p:sp>
        <p:nvSpPr>
          <p:cNvPr id="47002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  <p:sp>
        <p:nvSpPr>
          <p:cNvPr id="47002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  <p:sp>
        <p:nvSpPr>
          <p:cNvPr id="470022" name="Rectangle 6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  <p:sp>
        <p:nvSpPr>
          <p:cNvPr id="470023" name="Rectangle 7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050" tIns="0" rIns="19050" bIns="0" anchor="b"/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b="0" i="1" dirty="0">
                <a:solidFill>
                  <a:schemeClr val="tx1"/>
                </a:solidFill>
                <a:latin typeface="Calibri"/>
                <a:cs typeface="+mn-cs"/>
              </a:rPr>
              <a:t>36</a:t>
            </a:r>
          </a:p>
        </p:txBody>
      </p:sp>
      <p:sp>
        <p:nvSpPr>
          <p:cNvPr id="470024" name="Rectangle 8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  <p:sp>
        <p:nvSpPr>
          <p:cNvPr id="470025" name="Rectangle 9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  <p:sp>
        <p:nvSpPr>
          <p:cNvPr id="470026" name="Rectangle 10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70027" name="Rectangle 11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4800"/>
          </a:xfrm>
          <a:ln/>
        </p:spPr>
        <p:txBody>
          <a:bodyPr lIns="92075" tIns="46038" rIns="92075" bIns="46038"/>
          <a:lstStyle/>
          <a:p>
            <a:pPr>
              <a:defRPr/>
            </a:pPr>
            <a:endParaRPr lang="en-AU"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5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3525B2-F0D5-1A4E-A17D-2C0F49A29599}" type="slidenum">
              <a:rPr lang="en-US"/>
              <a:pPr>
                <a:defRPr/>
              </a:pPr>
              <a:t>47</a:t>
            </a:fld>
            <a:endParaRPr lang="en-US"/>
          </a:p>
        </p:txBody>
      </p:sp>
      <p:sp>
        <p:nvSpPr>
          <p:cNvPr id="46797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  <p:sp>
        <p:nvSpPr>
          <p:cNvPr id="46797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050" tIns="0" rIns="19050" bIns="0" anchor="b"/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b="0" i="1" dirty="0">
                <a:solidFill>
                  <a:schemeClr val="tx1"/>
                </a:solidFill>
                <a:latin typeface="Calibri"/>
                <a:cs typeface="+mn-cs"/>
              </a:rPr>
              <a:t>35</a:t>
            </a:r>
          </a:p>
        </p:txBody>
      </p:sp>
      <p:sp>
        <p:nvSpPr>
          <p:cNvPr id="46797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  <p:sp>
        <p:nvSpPr>
          <p:cNvPr id="46797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  <p:sp>
        <p:nvSpPr>
          <p:cNvPr id="467974" name="Rectangle 6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  <p:sp>
        <p:nvSpPr>
          <p:cNvPr id="467975" name="Rectangle 7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050" tIns="0" rIns="19050" bIns="0" anchor="b"/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b="0" i="1" dirty="0">
                <a:solidFill>
                  <a:schemeClr val="tx1"/>
                </a:solidFill>
                <a:latin typeface="Calibri"/>
                <a:cs typeface="+mn-cs"/>
              </a:rPr>
              <a:t>35</a:t>
            </a:r>
          </a:p>
        </p:txBody>
      </p:sp>
      <p:sp>
        <p:nvSpPr>
          <p:cNvPr id="467976" name="Rectangle 8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  <p:sp>
        <p:nvSpPr>
          <p:cNvPr id="467977" name="Rectangle 9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  <p:sp>
        <p:nvSpPr>
          <p:cNvPr id="467978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4800"/>
          </a:xfrm>
          <a:ln/>
        </p:spPr>
        <p:txBody>
          <a:bodyPr lIns="92075" tIns="46038" rIns="92075" bIns="46038"/>
          <a:lstStyle/>
          <a:p>
            <a:pPr>
              <a:defRPr/>
            </a:pPr>
            <a:endParaRPr lang="en-AU">
              <a:cs typeface="+mn-cs"/>
            </a:endParaRPr>
          </a:p>
        </p:txBody>
      </p:sp>
      <p:sp>
        <p:nvSpPr>
          <p:cNvPr id="467979" name="Rectangle 1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5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8062F0-4A57-3B41-8DE3-3416796540DF}" type="slidenum">
              <a:rPr lang="en-US"/>
              <a:pPr>
                <a:defRPr/>
              </a:pPr>
              <a:t>48</a:t>
            </a:fld>
            <a:endParaRPr lang="en-US"/>
          </a:p>
        </p:txBody>
      </p:sp>
      <p:sp>
        <p:nvSpPr>
          <p:cNvPr id="47821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  <p:sp>
        <p:nvSpPr>
          <p:cNvPr id="47821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050" tIns="0" rIns="19050" bIns="0" anchor="b"/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b="0" i="1" dirty="0">
                <a:solidFill>
                  <a:schemeClr val="tx1"/>
                </a:solidFill>
                <a:latin typeface="Calibri"/>
                <a:cs typeface="+mn-cs"/>
              </a:rPr>
              <a:t>40</a:t>
            </a:r>
          </a:p>
        </p:txBody>
      </p:sp>
      <p:sp>
        <p:nvSpPr>
          <p:cNvPr id="47821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  <p:sp>
        <p:nvSpPr>
          <p:cNvPr id="47821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  <p:sp>
        <p:nvSpPr>
          <p:cNvPr id="478214" name="Rectangle 6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  <p:sp>
        <p:nvSpPr>
          <p:cNvPr id="478215" name="Rectangle 7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050" tIns="0" rIns="19050" bIns="0" anchor="b"/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b="0" i="1" dirty="0">
                <a:solidFill>
                  <a:schemeClr val="tx1"/>
                </a:solidFill>
                <a:latin typeface="Calibri"/>
                <a:cs typeface="+mn-cs"/>
              </a:rPr>
              <a:t>40</a:t>
            </a:r>
          </a:p>
        </p:txBody>
      </p:sp>
      <p:sp>
        <p:nvSpPr>
          <p:cNvPr id="478216" name="Rectangle 8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  <p:sp>
        <p:nvSpPr>
          <p:cNvPr id="478217" name="Rectangle 9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  <p:sp>
        <p:nvSpPr>
          <p:cNvPr id="478218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4800"/>
          </a:xfrm>
          <a:ln/>
        </p:spPr>
        <p:txBody>
          <a:bodyPr lIns="92075" tIns="46038" rIns="92075" bIns="46038"/>
          <a:lstStyle/>
          <a:p>
            <a:pPr>
              <a:defRPr/>
            </a:pPr>
            <a:endParaRPr lang="en-AU">
              <a:cs typeface="+mn-cs"/>
            </a:endParaRPr>
          </a:p>
        </p:txBody>
      </p:sp>
      <p:sp>
        <p:nvSpPr>
          <p:cNvPr id="478219" name="Rectangle 1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 Segmentation and Targeting 2006 - </a:t>
            </a:r>
            <a:fld id="{8039CB44-0A2B-3140-A01B-67C94FA435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48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 Segmentation and Targeting 2006 - </a:t>
            </a:r>
            <a:fld id="{F5543B37-5E1C-1C4A-9E27-098D30EF02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60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 Segmentation and Targeting 2006 - </a:t>
            </a:r>
            <a:fld id="{5F330D67-8C61-C647-AF79-E8A1AA343F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318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 Segmentation and Targeting 2006 - </a:t>
            </a:r>
            <a:fld id="{A1CE6E00-69F7-6445-B118-386A1365BB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224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 Segmentation and Targeting 2006 - </a:t>
            </a:r>
            <a:fld id="{614CC619-AB7E-E64F-9836-B6D2B6578D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159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 Segmentation and Targeting 2006 - </a:t>
            </a:r>
            <a:fld id="{D5E568C2-8860-6347-AE8D-512A60CFF8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382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 Segmentation and Targeting 2006 - </a:t>
            </a:r>
            <a:fld id="{4C7E2A5A-2B84-7F48-816B-94F9F0C3D5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643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 Segmentation and Targeting 2006 - </a:t>
            </a:r>
            <a:fld id="{03BD958C-23F7-9B4D-B4F0-4C377B3DD8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452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 Segmentation and Targeting 2006 - </a:t>
            </a:r>
            <a:fld id="{4353E0F3-555D-EF40-A4D2-4E84C72461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420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 Segmentation and Targeting 2006 - </a:t>
            </a:r>
            <a:fld id="{6CD5796A-B87B-1644-A481-637FFC353E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202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ME Segmentation and Targeting 2006 - </a:t>
            </a:r>
            <a:fld id="{AAC0E050-24D0-264A-BA53-0969BE6FA8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95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r>
              <a:rPr lang="en-US"/>
              <a:t>ME Segmentation and Targeting 2006 - </a:t>
            </a:r>
            <a:fld id="{AAAEA528-5121-D54E-97CC-8D1983130E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hf sldNum="0"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Marketing Analytics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>
                <a:ea typeface="+mn-ea"/>
                <a:cs typeface="+mn-cs"/>
              </a:rPr>
              <a:t>Segmentation and Marketing</a:t>
            </a:r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r>
              <a:rPr lang="en-US" dirty="0">
                <a:ea typeface="+mn-ea"/>
                <a:cs typeface="+mn-cs"/>
              </a:rPr>
              <a:t>Professor Özgür Özlük</a:t>
            </a:r>
          </a:p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 dirty="0"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3" name="Rectangle 1031"/>
          <p:cNvSpPr>
            <a:spLocks noGrp="1" noChangeArrowheads="1"/>
          </p:cNvSpPr>
          <p:nvPr>
            <p:ph type="title"/>
          </p:nvPr>
        </p:nvSpPr>
        <p:spPr>
          <a:xfrm>
            <a:off x="1027113" y="341313"/>
            <a:ext cx="7092950" cy="97155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Cluster Analysis</a:t>
            </a:r>
          </a:p>
        </p:txBody>
      </p:sp>
      <p:sp>
        <p:nvSpPr>
          <p:cNvPr id="464904" name="Rectangle 1032"/>
          <p:cNvSpPr>
            <a:spLocks noGrp="1" noChangeArrowheads="1"/>
          </p:cNvSpPr>
          <p:nvPr>
            <p:ph idx="1"/>
          </p:nvPr>
        </p:nvSpPr>
        <p:spPr>
          <a:xfrm>
            <a:off x="619184" y="1637669"/>
            <a:ext cx="7677150" cy="4398962"/>
          </a:xfrm>
        </p:spPr>
        <p:txBody>
          <a:bodyPr rtlCol="0">
            <a:normAutofit fontScale="85000" lnSpcReduction="20000"/>
          </a:bodyPr>
          <a:lstStyle/>
          <a:p>
            <a:r>
              <a:rPr lang="en-US" dirty="0"/>
              <a:t>Determine business needs</a:t>
            </a:r>
          </a:p>
          <a:p>
            <a:r>
              <a:rPr lang="en-US" dirty="0"/>
              <a:t>Sourcing, Cleaning &amp; Exploration</a:t>
            </a:r>
          </a:p>
          <a:p>
            <a:r>
              <a:rPr lang="en-US" dirty="0"/>
              <a:t>Feature Creation </a:t>
            </a:r>
            <a:r>
              <a:rPr lang="en-US" sz="2800" i="1" dirty="0"/>
              <a:t>(Extract additional information to enrich the set)</a:t>
            </a:r>
          </a:p>
          <a:p>
            <a:r>
              <a:rPr lang="en-US" dirty="0"/>
              <a:t>Feature Selection </a:t>
            </a:r>
            <a:r>
              <a:rPr lang="en-US" sz="2800" i="1" dirty="0"/>
              <a:t>(Reduce to a smaller dataset to speed up computation)</a:t>
            </a:r>
          </a:p>
          <a:p>
            <a:r>
              <a:rPr lang="en-US" dirty="0"/>
              <a:t>Select Customer Segmentation Technique </a:t>
            </a:r>
            <a:r>
              <a:rPr lang="en-US" sz="2800" i="1" dirty="0"/>
              <a:t>(test and compare some of them)</a:t>
            </a:r>
          </a:p>
          <a:p>
            <a:r>
              <a:rPr lang="en-US" dirty="0"/>
              <a:t>Apply Selected Customer Segmentation Technique</a:t>
            </a:r>
          </a:p>
          <a:p>
            <a:r>
              <a:rPr lang="en-US" dirty="0"/>
              <a:t>Analyze results and adjust parameters</a:t>
            </a:r>
          </a:p>
          <a:p>
            <a:r>
              <a:rPr lang="en-US" dirty="0"/>
              <a:t>Present and explain the results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464898" name="Rectangle 1026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  <p:sp>
        <p:nvSpPr>
          <p:cNvPr id="464899" name="Rectangle 1027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  <p:sp>
        <p:nvSpPr>
          <p:cNvPr id="464900" name="Rectangle 1028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  <p:sp>
        <p:nvSpPr>
          <p:cNvPr id="464901" name="Rectangle 1029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  <p:sp>
        <p:nvSpPr>
          <p:cNvPr id="464902" name="Rectangle 1030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Can we find things that are close together?</a:t>
            </a:r>
          </a:p>
          <a:p>
            <a:r>
              <a:rPr lang="en-US" dirty="0"/>
              <a:t>What does “close” mean?</a:t>
            </a:r>
          </a:p>
          <a:p>
            <a:r>
              <a:rPr lang="en-US" dirty="0"/>
              <a:t>How to group the “close” things?</a:t>
            </a:r>
          </a:p>
          <a:p>
            <a:r>
              <a:rPr lang="en-US" dirty="0"/>
              <a:t>How to visualize the results?</a:t>
            </a:r>
          </a:p>
          <a:p>
            <a:r>
              <a:rPr lang="en-US" dirty="0"/>
              <a:t>How to interpret the results?</a:t>
            </a:r>
          </a:p>
        </p:txBody>
      </p:sp>
    </p:spTree>
    <p:extLst>
      <p:ext uri="{BB962C8B-B14F-4D97-AF65-F5344CB8AC3E}">
        <p14:creationId xmlns:p14="http://schemas.microsoft.com/office/powerpoint/2010/main" val="27601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“close” mean?</a:t>
            </a:r>
            <a:br>
              <a:rPr lang="en-US" dirty="0"/>
            </a:br>
            <a:r>
              <a:rPr lang="en-US" dirty="0"/>
              <a:t>Euclidean Distance</a:t>
            </a:r>
          </a:p>
        </p:txBody>
      </p:sp>
      <p:pic>
        <p:nvPicPr>
          <p:cNvPr id="4" name="Content Placeholder 3" descr="Screen Shot 2015-02-25 at 4.51.4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08" r="-480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72873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“close” mean? Manhattan distance</a:t>
            </a:r>
          </a:p>
        </p:txBody>
      </p:sp>
      <p:pic>
        <p:nvPicPr>
          <p:cNvPr id="4" name="Content Placeholder 3" descr="Screen Shot 2015-02-25 at 4.52.2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125" r="-391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29764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fontAlgn="auto" hangingPunct="1">
              <a:lnSpc>
                <a:spcPct val="90000"/>
              </a:lnSpc>
              <a:spcAft>
                <a:spcPct val="35000"/>
              </a:spcAft>
              <a:buNone/>
              <a:defRPr/>
            </a:pPr>
            <a:r>
              <a:rPr lang="en-US" dirty="0"/>
              <a:t>A measure of similarity/distance between segments</a:t>
            </a:r>
          </a:p>
          <a:p>
            <a:pPr lvl="1"/>
            <a:r>
              <a:rPr lang="en-US" dirty="0"/>
              <a:t>Continuous: Euclidean distance</a:t>
            </a:r>
          </a:p>
          <a:p>
            <a:pPr lvl="1"/>
            <a:r>
              <a:rPr lang="en-US" dirty="0"/>
              <a:t>Continuous: Correlation similarity</a:t>
            </a:r>
          </a:p>
          <a:p>
            <a:pPr lvl="1"/>
            <a:r>
              <a:rPr lang="en-US" dirty="0"/>
              <a:t>Discrete: Manhattan distance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makes sense for your problem?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36973" y="2792628"/>
            <a:ext cx="336103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squares the scores</a:t>
            </a:r>
          </a:p>
        </p:txBody>
      </p:sp>
    </p:spTree>
    <p:extLst>
      <p:ext uri="{BB962C8B-B14F-4D97-AF65-F5344CB8AC3E}">
        <p14:creationId xmlns:p14="http://schemas.microsoft.com/office/powerpoint/2010/main" val="348150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7843"/>
            <a:ext cx="8229600" cy="4525963"/>
          </a:xfrm>
        </p:spPr>
        <p:txBody>
          <a:bodyPr/>
          <a:lstStyle/>
          <a:p>
            <a:pPr marL="0" indent="0" eaLnBrk="1" fontAlgn="auto" hangingPunct="1">
              <a:lnSpc>
                <a:spcPct val="90000"/>
              </a:lnSpc>
              <a:spcAft>
                <a:spcPct val="35000"/>
              </a:spcAft>
              <a:buNone/>
              <a:defRPr/>
            </a:pPr>
            <a:r>
              <a:rPr lang="en-US" dirty="0"/>
              <a:t>A measure of similarity/distance between segments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108" y="2657247"/>
            <a:ext cx="6157784" cy="346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62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3532"/>
            <a:ext cx="8229600" cy="5080232"/>
          </a:xfrm>
        </p:spPr>
        <p:txBody>
          <a:bodyPr/>
          <a:lstStyle/>
          <a:p>
            <a:r>
              <a:rPr lang="en-US" dirty="0"/>
              <a:t>A partitioning approach</a:t>
            </a:r>
          </a:p>
          <a:p>
            <a:pPr lvl="1"/>
            <a:r>
              <a:rPr lang="en-US" sz="2000" dirty="0"/>
              <a:t>Fix a number of clusters</a:t>
            </a:r>
          </a:p>
          <a:p>
            <a:pPr lvl="1"/>
            <a:r>
              <a:rPr lang="en-US" sz="2000" dirty="0"/>
              <a:t>Get “centroids” for each cluster</a:t>
            </a:r>
          </a:p>
          <a:p>
            <a:pPr lvl="1"/>
            <a:r>
              <a:rPr lang="en-US" sz="2000" dirty="0"/>
              <a:t>Assign items to the “closest” cluster</a:t>
            </a:r>
          </a:p>
          <a:p>
            <a:pPr lvl="1"/>
            <a:r>
              <a:rPr lang="en-US" sz="2000" dirty="0"/>
              <a:t>Recalculate “centroids”</a:t>
            </a:r>
          </a:p>
          <a:p>
            <a:r>
              <a:rPr lang="en-US" dirty="0"/>
              <a:t>Requires</a:t>
            </a:r>
          </a:p>
          <a:p>
            <a:pPr lvl="1"/>
            <a:r>
              <a:rPr lang="en-US" sz="2000" dirty="0"/>
              <a:t>A defined distance matrix</a:t>
            </a:r>
          </a:p>
          <a:p>
            <a:pPr lvl="1"/>
            <a:r>
              <a:rPr lang="en-US" sz="2000" dirty="0"/>
              <a:t>A number of clusters</a:t>
            </a:r>
          </a:p>
          <a:p>
            <a:pPr lvl="1"/>
            <a:r>
              <a:rPr lang="en-US" sz="2000" dirty="0"/>
              <a:t>Initial “centroids”</a:t>
            </a:r>
          </a:p>
          <a:p>
            <a:r>
              <a:rPr lang="en-US" dirty="0"/>
              <a:t>Produces</a:t>
            </a:r>
          </a:p>
          <a:p>
            <a:pPr lvl="1"/>
            <a:r>
              <a:rPr lang="en-US" sz="2000" dirty="0"/>
              <a:t>Final estimate of “centroids”</a:t>
            </a:r>
          </a:p>
          <a:p>
            <a:pPr lvl="1"/>
            <a:r>
              <a:rPr lang="en-US" sz="2000" dirty="0"/>
              <a:t>Assignment to clusters</a:t>
            </a:r>
          </a:p>
        </p:txBody>
      </p:sp>
    </p:spTree>
    <p:extLst>
      <p:ext uri="{BB962C8B-B14F-4D97-AF65-F5344CB8AC3E}">
        <p14:creationId xmlns:p14="http://schemas.microsoft.com/office/powerpoint/2010/main" val="4146555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pic>
        <p:nvPicPr>
          <p:cNvPr id="6" name="Content Placeholder 5" descr="Clustering_kmeans_c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062" b="-90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7670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pic>
        <p:nvPicPr>
          <p:cNvPr id="6" name="Content Placeholder 5" descr="Screen Shot 2015-02-25 at 4.43.45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695" r="-376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05287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pic>
        <p:nvPicPr>
          <p:cNvPr id="5" name="Content Placeholder 4" descr="Screen Shot 2015-02-25 at 4.43.5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079" r="-3807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12534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33" y="1890583"/>
            <a:ext cx="7968933" cy="135321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33" y="3827956"/>
            <a:ext cx="7935084" cy="132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16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pic>
        <p:nvPicPr>
          <p:cNvPr id="4" name="Content Placeholder 3" descr="Screen Shot 2015-02-25 at 4.44.1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527" r="-385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12534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pic>
        <p:nvPicPr>
          <p:cNvPr id="5" name="Content Placeholder 4" descr="Screen Shot 2015-02-25 at 4.45.5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711" r="-397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12534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agglomerative approach</a:t>
            </a:r>
          </a:p>
          <a:p>
            <a:pPr lvl="1"/>
            <a:r>
              <a:rPr lang="en-US" sz="2400" dirty="0"/>
              <a:t>Put each data point in its own cluster.</a:t>
            </a:r>
          </a:p>
          <a:p>
            <a:pPr lvl="1"/>
            <a:r>
              <a:rPr lang="en-US" sz="2400" dirty="0"/>
              <a:t>Identify closest two clusters &amp; combine them into one.</a:t>
            </a:r>
          </a:p>
          <a:p>
            <a:pPr lvl="1"/>
            <a:r>
              <a:rPr lang="en-US" sz="2400" dirty="0"/>
              <a:t>Repeat above step till all data points are in a single cluster.</a:t>
            </a:r>
          </a:p>
          <a:p>
            <a:r>
              <a:rPr lang="en-US" dirty="0"/>
              <a:t>Requires</a:t>
            </a:r>
          </a:p>
          <a:p>
            <a:pPr lvl="1"/>
            <a:r>
              <a:rPr lang="en-US" sz="2400" dirty="0"/>
              <a:t>A way to define distance</a:t>
            </a:r>
          </a:p>
          <a:p>
            <a:pPr lvl="1"/>
            <a:r>
              <a:rPr lang="en-US" sz="2400" dirty="0"/>
              <a:t>A way to merge</a:t>
            </a:r>
          </a:p>
          <a:p>
            <a:r>
              <a:rPr lang="en-US" dirty="0"/>
              <a:t>Produces</a:t>
            </a:r>
          </a:p>
          <a:p>
            <a:pPr lvl="1"/>
            <a:r>
              <a:rPr lang="en-US" sz="2400" dirty="0"/>
              <a:t>A tree showing how close things are to each other</a:t>
            </a:r>
          </a:p>
        </p:txBody>
      </p:sp>
    </p:spTree>
    <p:extLst>
      <p:ext uri="{BB962C8B-B14F-4D97-AF65-F5344CB8AC3E}">
        <p14:creationId xmlns:p14="http://schemas.microsoft.com/office/powerpoint/2010/main" val="1538582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6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Doing Cluster Analysis</a:t>
            </a:r>
          </a:p>
        </p:txBody>
      </p:sp>
      <p:sp>
        <p:nvSpPr>
          <p:cNvPr id="468994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  <p:sp>
        <p:nvSpPr>
          <p:cNvPr id="468995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  <p:sp>
        <p:nvSpPr>
          <p:cNvPr id="468996" name="Rectangle 4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  <p:sp>
        <p:nvSpPr>
          <p:cNvPr id="468997" name="Rectangle 5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  <p:grpSp>
        <p:nvGrpSpPr>
          <p:cNvPr id="63495" name="Group 7"/>
          <p:cNvGrpSpPr>
            <a:grpSpLocks/>
          </p:cNvGrpSpPr>
          <p:nvPr/>
        </p:nvGrpSpPr>
        <p:grpSpPr bwMode="auto">
          <a:xfrm>
            <a:off x="955675" y="2446338"/>
            <a:ext cx="5962650" cy="3848100"/>
            <a:chOff x="602" y="1541"/>
            <a:chExt cx="3756" cy="2424"/>
          </a:xfrm>
        </p:grpSpPr>
        <p:sp>
          <p:nvSpPr>
            <p:cNvPr id="469000" name="Line 8"/>
            <p:cNvSpPr>
              <a:spLocks noChangeShapeType="1"/>
            </p:cNvSpPr>
            <p:nvPr/>
          </p:nvSpPr>
          <p:spPr bwMode="auto">
            <a:xfrm>
              <a:off x="1814" y="1541"/>
              <a:ext cx="0" cy="1968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alibri"/>
                <a:cs typeface="+mn-cs"/>
              </a:endParaRPr>
            </a:p>
          </p:txBody>
        </p:sp>
        <p:sp>
          <p:nvSpPr>
            <p:cNvPr id="469001" name="Line 9"/>
            <p:cNvSpPr>
              <a:spLocks noChangeShapeType="1"/>
            </p:cNvSpPr>
            <p:nvPr/>
          </p:nvSpPr>
          <p:spPr bwMode="auto">
            <a:xfrm>
              <a:off x="1814" y="3509"/>
              <a:ext cx="2544" cy="0"/>
            </a:xfrm>
            <a:prstGeom prst="line">
              <a:avLst/>
            </a:prstGeom>
            <a:noFill/>
            <a:ln w="25400">
              <a:solidFill>
                <a:schemeClr val="hlink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alibri"/>
                <a:cs typeface="+mn-cs"/>
              </a:endParaRPr>
            </a:p>
          </p:txBody>
        </p:sp>
        <p:sp>
          <p:nvSpPr>
            <p:cNvPr id="469002" name="Rectangle 10"/>
            <p:cNvSpPr>
              <a:spLocks noChangeArrowheads="1"/>
            </p:cNvSpPr>
            <p:nvPr/>
          </p:nvSpPr>
          <p:spPr bwMode="auto">
            <a:xfrm>
              <a:off x="602" y="2443"/>
              <a:ext cx="99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dirty="0">
                  <a:solidFill>
                    <a:schemeClr val="tx1"/>
                  </a:solidFill>
                  <a:latin typeface="Calibri"/>
                  <a:cs typeface="+mn-cs"/>
                </a:rPr>
                <a:t>Dimension 2</a:t>
              </a:r>
            </a:p>
          </p:txBody>
        </p:sp>
        <p:sp>
          <p:nvSpPr>
            <p:cNvPr id="469003" name="Freeform 11"/>
            <p:cNvSpPr>
              <a:spLocks/>
            </p:cNvSpPr>
            <p:nvPr/>
          </p:nvSpPr>
          <p:spPr bwMode="auto">
            <a:xfrm>
              <a:off x="2043" y="2935"/>
              <a:ext cx="866" cy="482"/>
            </a:xfrm>
            <a:custGeom>
              <a:avLst/>
              <a:gdLst>
                <a:gd name="T0" fmla="*/ 52 w 866"/>
                <a:gd name="T1" fmla="*/ 116 h 482"/>
                <a:gd name="T2" fmla="*/ 78 w 866"/>
                <a:gd name="T3" fmla="*/ 98 h 482"/>
                <a:gd name="T4" fmla="*/ 131 w 866"/>
                <a:gd name="T5" fmla="*/ 85 h 482"/>
                <a:gd name="T6" fmla="*/ 176 w 866"/>
                <a:gd name="T7" fmla="*/ 73 h 482"/>
                <a:gd name="T8" fmla="*/ 228 w 866"/>
                <a:gd name="T9" fmla="*/ 62 h 482"/>
                <a:gd name="T10" fmla="*/ 260 w 866"/>
                <a:gd name="T11" fmla="*/ 49 h 482"/>
                <a:gd name="T12" fmla="*/ 312 w 866"/>
                <a:gd name="T13" fmla="*/ 43 h 482"/>
                <a:gd name="T14" fmla="*/ 357 w 866"/>
                <a:gd name="T15" fmla="*/ 25 h 482"/>
                <a:gd name="T16" fmla="*/ 390 w 866"/>
                <a:gd name="T17" fmla="*/ 13 h 482"/>
                <a:gd name="T18" fmla="*/ 423 w 866"/>
                <a:gd name="T19" fmla="*/ 7 h 482"/>
                <a:gd name="T20" fmla="*/ 455 w 866"/>
                <a:gd name="T21" fmla="*/ 0 h 482"/>
                <a:gd name="T22" fmla="*/ 468 w 866"/>
                <a:gd name="T23" fmla="*/ 31 h 482"/>
                <a:gd name="T24" fmla="*/ 527 w 866"/>
                <a:gd name="T25" fmla="*/ 31 h 482"/>
                <a:gd name="T26" fmla="*/ 572 w 866"/>
                <a:gd name="T27" fmla="*/ 31 h 482"/>
                <a:gd name="T28" fmla="*/ 625 w 866"/>
                <a:gd name="T29" fmla="*/ 31 h 482"/>
                <a:gd name="T30" fmla="*/ 703 w 866"/>
                <a:gd name="T31" fmla="*/ 49 h 482"/>
                <a:gd name="T32" fmla="*/ 748 w 866"/>
                <a:gd name="T33" fmla="*/ 67 h 482"/>
                <a:gd name="T34" fmla="*/ 781 w 866"/>
                <a:gd name="T35" fmla="*/ 91 h 482"/>
                <a:gd name="T36" fmla="*/ 800 w 866"/>
                <a:gd name="T37" fmla="*/ 109 h 482"/>
                <a:gd name="T38" fmla="*/ 814 w 866"/>
                <a:gd name="T39" fmla="*/ 146 h 482"/>
                <a:gd name="T40" fmla="*/ 826 w 866"/>
                <a:gd name="T41" fmla="*/ 195 h 482"/>
                <a:gd name="T42" fmla="*/ 839 w 866"/>
                <a:gd name="T43" fmla="*/ 237 h 482"/>
                <a:gd name="T44" fmla="*/ 845 w 866"/>
                <a:gd name="T45" fmla="*/ 274 h 482"/>
                <a:gd name="T46" fmla="*/ 853 w 866"/>
                <a:gd name="T47" fmla="*/ 299 h 482"/>
                <a:gd name="T48" fmla="*/ 859 w 866"/>
                <a:gd name="T49" fmla="*/ 341 h 482"/>
                <a:gd name="T50" fmla="*/ 865 w 866"/>
                <a:gd name="T51" fmla="*/ 372 h 482"/>
                <a:gd name="T52" fmla="*/ 853 w 866"/>
                <a:gd name="T53" fmla="*/ 426 h 482"/>
                <a:gd name="T54" fmla="*/ 839 w 866"/>
                <a:gd name="T55" fmla="*/ 456 h 482"/>
                <a:gd name="T56" fmla="*/ 820 w 866"/>
                <a:gd name="T57" fmla="*/ 474 h 482"/>
                <a:gd name="T58" fmla="*/ 787 w 866"/>
                <a:gd name="T59" fmla="*/ 474 h 482"/>
                <a:gd name="T60" fmla="*/ 742 w 866"/>
                <a:gd name="T61" fmla="*/ 481 h 482"/>
                <a:gd name="T62" fmla="*/ 697 w 866"/>
                <a:gd name="T63" fmla="*/ 468 h 482"/>
                <a:gd name="T64" fmla="*/ 658 w 866"/>
                <a:gd name="T65" fmla="*/ 468 h 482"/>
                <a:gd name="T66" fmla="*/ 619 w 866"/>
                <a:gd name="T67" fmla="*/ 468 h 482"/>
                <a:gd name="T68" fmla="*/ 592 w 866"/>
                <a:gd name="T69" fmla="*/ 474 h 482"/>
                <a:gd name="T70" fmla="*/ 547 w 866"/>
                <a:gd name="T71" fmla="*/ 474 h 482"/>
                <a:gd name="T72" fmla="*/ 521 w 866"/>
                <a:gd name="T73" fmla="*/ 474 h 482"/>
                <a:gd name="T74" fmla="*/ 468 w 866"/>
                <a:gd name="T75" fmla="*/ 481 h 482"/>
                <a:gd name="T76" fmla="*/ 436 w 866"/>
                <a:gd name="T77" fmla="*/ 481 h 482"/>
                <a:gd name="T78" fmla="*/ 390 w 866"/>
                <a:gd name="T79" fmla="*/ 481 h 482"/>
                <a:gd name="T80" fmla="*/ 338 w 866"/>
                <a:gd name="T81" fmla="*/ 481 h 482"/>
                <a:gd name="T82" fmla="*/ 299 w 866"/>
                <a:gd name="T83" fmla="*/ 481 h 482"/>
                <a:gd name="T84" fmla="*/ 273 w 866"/>
                <a:gd name="T85" fmla="*/ 474 h 482"/>
                <a:gd name="T86" fmla="*/ 248 w 866"/>
                <a:gd name="T87" fmla="*/ 463 h 482"/>
                <a:gd name="T88" fmla="*/ 209 w 866"/>
                <a:gd name="T89" fmla="*/ 450 h 482"/>
                <a:gd name="T90" fmla="*/ 170 w 866"/>
                <a:gd name="T91" fmla="*/ 432 h 482"/>
                <a:gd name="T92" fmla="*/ 117 w 866"/>
                <a:gd name="T93" fmla="*/ 414 h 482"/>
                <a:gd name="T94" fmla="*/ 92 w 866"/>
                <a:gd name="T95" fmla="*/ 396 h 482"/>
                <a:gd name="T96" fmla="*/ 65 w 866"/>
                <a:gd name="T97" fmla="*/ 383 h 482"/>
                <a:gd name="T98" fmla="*/ 26 w 866"/>
                <a:gd name="T99" fmla="*/ 359 h 482"/>
                <a:gd name="T100" fmla="*/ 6 w 866"/>
                <a:gd name="T101" fmla="*/ 328 h 482"/>
                <a:gd name="T102" fmla="*/ 0 w 866"/>
                <a:gd name="T103" fmla="*/ 299 h 482"/>
                <a:gd name="T104" fmla="*/ 0 w 866"/>
                <a:gd name="T105" fmla="*/ 280 h 482"/>
                <a:gd name="T106" fmla="*/ 6 w 866"/>
                <a:gd name="T107" fmla="*/ 255 h 482"/>
                <a:gd name="T108" fmla="*/ 20 w 866"/>
                <a:gd name="T109" fmla="*/ 231 h 482"/>
                <a:gd name="T110" fmla="*/ 26 w 866"/>
                <a:gd name="T111" fmla="*/ 189 h 482"/>
                <a:gd name="T112" fmla="*/ 33 w 866"/>
                <a:gd name="T113" fmla="*/ 140 h 482"/>
                <a:gd name="T114" fmla="*/ 52 w 866"/>
                <a:gd name="T115" fmla="*/ 116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6" h="482">
                  <a:moveTo>
                    <a:pt x="52" y="116"/>
                  </a:moveTo>
                  <a:lnTo>
                    <a:pt x="78" y="98"/>
                  </a:lnTo>
                  <a:lnTo>
                    <a:pt x="131" y="85"/>
                  </a:lnTo>
                  <a:lnTo>
                    <a:pt x="176" y="73"/>
                  </a:lnTo>
                  <a:lnTo>
                    <a:pt x="228" y="62"/>
                  </a:lnTo>
                  <a:lnTo>
                    <a:pt x="260" y="49"/>
                  </a:lnTo>
                  <a:lnTo>
                    <a:pt x="312" y="43"/>
                  </a:lnTo>
                  <a:lnTo>
                    <a:pt x="357" y="25"/>
                  </a:lnTo>
                  <a:lnTo>
                    <a:pt x="390" y="13"/>
                  </a:lnTo>
                  <a:lnTo>
                    <a:pt x="423" y="7"/>
                  </a:lnTo>
                  <a:lnTo>
                    <a:pt x="455" y="0"/>
                  </a:lnTo>
                  <a:lnTo>
                    <a:pt x="468" y="31"/>
                  </a:lnTo>
                  <a:lnTo>
                    <a:pt x="527" y="31"/>
                  </a:lnTo>
                  <a:lnTo>
                    <a:pt x="572" y="31"/>
                  </a:lnTo>
                  <a:lnTo>
                    <a:pt x="625" y="31"/>
                  </a:lnTo>
                  <a:lnTo>
                    <a:pt x="703" y="49"/>
                  </a:lnTo>
                  <a:lnTo>
                    <a:pt x="748" y="67"/>
                  </a:lnTo>
                  <a:lnTo>
                    <a:pt x="781" y="91"/>
                  </a:lnTo>
                  <a:lnTo>
                    <a:pt x="800" y="109"/>
                  </a:lnTo>
                  <a:lnTo>
                    <a:pt x="814" y="146"/>
                  </a:lnTo>
                  <a:lnTo>
                    <a:pt x="826" y="195"/>
                  </a:lnTo>
                  <a:lnTo>
                    <a:pt x="839" y="237"/>
                  </a:lnTo>
                  <a:lnTo>
                    <a:pt x="845" y="274"/>
                  </a:lnTo>
                  <a:lnTo>
                    <a:pt x="853" y="299"/>
                  </a:lnTo>
                  <a:lnTo>
                    <a:pt x="859" y="341"/>
                  </a:lnTo>
                  <a:lnTo>
                    <a:pt x="865" y="372"/>
                  </a:lnTo>
                  <a:lnTo>
                    <a:pt x="853" y="426"/>
                  </a:lnTo>
                  <a:lnTo>
                    <a:pt x="839" y="456"/>
                  </a:lnTo>
                  <a:lnTo>
                    <a:pt x="820" y="474"/>
                  </a:lnTo>
                  <a:lnTo>
                    <a:pt x="787" y="474"/>
                  </a:lnTo>
                  <a:lnTo>
                    <a:pt x="742" y="481"/>
                  </a:lnTo>
                  <a:lnTo>
                    <a:pt x="697" y="468"/>
                  </a:lnTo>
                  <a:lnTo>
                    <a:pt x="658" y="468"/>
                  </a:lnTo>
                  <a:lnTo>
                    <a:pt x="619" y="468"/>
                  </a:lnTo>
                  <a:lnTo>
                    <a:pt x="592" y="474"/>
                  </a:lnTo>
                  <a:lnTo>
                    <a:pt x="547" y="474"/>
                  </a:lnTo>
                  <a:lnTo>
                    <a:pt x="521" y="474"/>
                  </a:lnTo>
                  <a:lnTo>
                    <a:pt x="468" y="481"/>
                  </a:lnTo>
                  <a:lnTo>
                    <a:pt x="436" y="481"/>
                  </a:lnTo>
                  <a:lnTo>
                    <a:pt x="390" y="481"/>
                  </a:lnTo>
                  <a:lnTo>
                    <a:pt x="338" y="481"/>
                  </a:lnTo>
                  <a:lnTo>
                    <a:pt x="299" y="481"/>
                  </a:lnTo>
                  <a:lnTo>
                    <a:pt x="273" y="474"/>
                  </a:lnTo>
                  <a:lnTo>
                    <a:pt x="248" y="463"/>
                  </a:lnTo>
                  <a:lnTo>
                    <a:pt x="209" y="450"/>
                  </a:lnTo>
                  <a:lnTo>
                    <a:pt x="170" y="432"/>
                  </a:lnTo>
                  <a:lnTo>
                    <a:pt x="117" y="414"/>
                  </a:lnTo>
                  <a:lnTo>
                    <a:pt x="92" y="396"/>
                  </a:lnTo>
                  <a:lnTo>
                    <a:pt x="65" y="383"/>
                  </a:lnTo>
                  <a:lnTo>
                    <a:pt x="26" y="359"/>
                  </a:lnTo>
                  <a:lnTo>
                    <a:pt x="6" y="328"/>
                  </a:lnTo>
                  <a:lnTo>
                    <a:pt x="0" y="299"/>
                  </a:lnTo>
                  <a:lnTo>
                    <a:pt x="0" y="280"/>
                  </a:lnTo>
                  <a:lnTo>
                    <a:pt x="6" y="255"/>
                  </a:lnTo>
                  <a:lnTo>
                    <a:pt x="20" y="231"/>
                  </a:lnTo>
                  <a:lnTo>
                    <a:pt x="26" y="189"/>
                  </a:lnTo>
                  <a:lnTo>
                    <a:pt x="33" y="140"/>
                  </a:lnTo>
                  <a:lnTo>
                    <a:pt x="52" y="116"/>
                  </a:lnTo>
                </a:path>
              </a:pathLst>
            </a:custGeom>
            <a:solidFill>
              <a:schemeClr val="bg1"/>
            </a:solidFill>
            <a:ln w="25400" cap="rnd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cs typeface="+mn-cs"/>
              </a:endParaRPr>
            </a:p>
          </p:txBody>
        </p:sp>
        <p:sp>
          <p:nvSpPr>
            <p:cNvPr id="469004" name="Rectangle 12"/>
            <p:cNvSpPr>
              <a:spLocks noChangeArrowheads="1"/>
            </p:cNvSpPr>
            <p:nvPr/>
          </p:nvSpPr>
          <p:spPr bwMode="auto">
            <a:xfrm>
              <a:off x="2409" y="3713"/>
              <a:ext cx="1195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dirty="0">
                  <a:solidFill>
                    <a:schemeClr val="tx1"/>
                  </a:solidFill>
                  <a:latin typeface="Calibri"/>
                  <a:cs typeface="+mn-cs"/>
                </a:rPr>
                <a:t>Dimension 1</a:t>
              </a:r>
            </a:p>
          </p:txBody>
        </p:sp>
        <p:sp>
          <p:nvSpPr>
            <p:cNvPr id="469005" name="Freeform 13"/>
            <p:cNvSpPr>
              <a:spLocks/>
            </p:cNvSpPr>
            <p:nvPr/>
          </p:nvSpPr>
          <p:spPr bwMode="auto">
            <a:xfrm>
              <a:off x="3499" y="2962"/>
              <a:ext cx="812" cy="375"/>
            </a:xfrm>
            <a:custGeom>
              <a:avLst/>
              <a:gdLst>
                <a:gd name="T0" fmla="*/ 85 w 812"/>
                <a:gd name="T1" fmla="*/ 59 h 375"/>
                <a:gd name="T2" fmla="*/ 101 w 812"/>
                <a:gd name="T3" fmla="*/ 32 h 375"/>
                <a:gd name="T4" fmla="*/ 128 w 812"/>
                <a:gd name="T5" fmla="*/ 11 h 375"/>
                <a:gd name="T6" fmla="*/ 155 w 812"/>
                <a:gd name="T7" fmla="*/ 6 h 375"/>
                <a:gd name="T8" fmla="*/ 176 w 812"/>
                <a:gd name="T9" fmla="*/ 0 h 375"/>
                <a:gd name="T10" fmla="*/ 197 w 812"/>
                <a:gd name="T11" fmla="*/ 0 h 375"/>
                <a:gd name="T12" fmla="*/ 235 w 812"/>
                <a:gd name="T13" fmla="*/ 0 h 375"/>
                <a:gd name="T14" fmla="*/ 277 w 812"/>
                <a:gd name="T15" fmla="*/ 0 h 375"/>
                <a:gd name="T16" fmla="*/ 299 w 812"/>
                <a:gd name="T17" fmla="*/ 11 h 375"/>
                <a:gd name="T18" fmla="*/ 325 w 812"/>
                <a:gd name="T19" fmla="*/ 22 h 375"/>
                <a:gd name="T20" fmla="*/ 384 w 812"/>
                <a:gd name="T21" fmla="*/ 22 h 375"/>
                <a:gd name="T22" fmla="*/ 427 w 812"/>
                <a:gd name="T23" fmla="*/ 22 h 375"/>
                <a:gd name="T24" fmla="*/ 443 w 812"/>
                <a:gd name="T25" fmla="*/ 22 h 375"/>
                <a:gd name="T26" fmla="*/ 443 w 812"/>
                <a:gd name="T27" fmla="*/ 32 h 375"/>
                <a:gd name="T28" fmla="*/ 459 w 812"/>
                <a:gd name="T29" fmla="*/ 43 h 375"/>
                <a:gd name="T30" fmla="*/ 496 w 812"/>
                <a:gd name="T31" fmla="*/ 43 h 375"/>
                <a:gd name="T32" fmla="*/ 528 w 812"/>
                <a:gd name="T33" fmla="*/ 48 h 375"/>
                <a:gd name="T34" fmla="*/ 581 w 812"/>
                <a:gd name="T35" fmla="*/ 48 h 375"/>
                <a:gd name="T36" fmla="*/ 608 w 812"/>
                <a:gd name="T37" fmla="*/ 64 h 375"/>
                <a:gd name="T38" fmla="*/ 683 w 812"/>
                <a:gd name="T39" fmla="*/ 86 h 375"/>
                <a:gd name="T40" fmla="*/ 720 w 812"/>
                <a:gd name="T41" fmla="*/ 102 h 375"/>
                <a:gd name="T42" fmla="*/ 741 w 812"/>
                <a:gd name="T43" fmla="*/ 118 h 375"/>
                <a:gd name="T44" fmla="*/ 752 w 812"/>
                <a:gd name="T45" fmla="*/ 144 h 375"/>
                <a:gd name="T46" fmla="*/ 757 w 812"/>
                <a:gd name="T47" fmla="*/ 155 h 375"/>
                <a:gd name="T48" fmla="*/ 779 w 812"/>
                <a:gd name="T49" fmla="*/ 187 h 375"/>
                <a:gd name="T50" fmla="*/ 805 w 812"/>
                <a:gd name="T51" fmla="*/ 214 h 375"/>
                <a:gd name="T52" fmla="*/ 811 w 812"/>
                <a:gd name="T53" fmla="*/ 240 h 375"/>
                <a:gd name="T54" fmla="*/ 811 w 812"/>
                <a:gd name="T55" fmla="*/ 262 h 375"/>
                <a:gd name="T56" fmla="*/ 811 w 812"/>
                <a:gd name="T57" fmla="*/ 294 h 375"/>
                <a:gd name="T58" fmla="*/ 795 w 812"/>
                <a:gd name="T59" fmla="*/ 315 h 375"/>
                <a:gd name="T60" fmla="*/ 768 w 812"/>
                <a:gd name="T61" fmla="*/ 336 h 375"/>
                <a:gd name="T62" fmla="*/ 736 w 812"/>
                <a:gd name="T63" fmla="*/ 347 h 375"/>
                <a:gd name="T64" fmla="*/ 688 w 812"/>
                <a:gd name="T65" fmla="*/ 363 h 375"/>
                <a:gd name="T66" fmla="*/ 651 w 812"/>
                <a:gd name="T67" fmla="*/ 368 h 375"/>
                <a:gd name="T68" fmla="*/ 624 w 812"/>
                <a:gd name="T69" fmla="*/ 374 h 375"/>
                <a:gd name="T70" fmla="*/ 581 w 812"/>
                <a:gd name="T71" fmla="*/ 374 h 375"/>
                <a:gd name="T72" fmla="*/ 528 w 812"/>
                <a:gd name="T73" fmla="*/ 363 h 375"/>
                <a:gd name="T74" fmla="*/ 448 w 812"/>
                <a:gd name="T75" fmla="*/ 352 h 375"/>
                <a:gd name="T76" fmla="*/ 389 w 812"/>
                <a:gd name="T77" fmla="*/ 342 h 375"/>
                <a:gd name="T78" fmla="*/ 293 w 812"/>
                <a:gd name="T79" fmla="*/ 331 h 375"/>
                <a:gd name="T80" fmla="*/ 213 w 812"/>
                <a:gd name="T81" fmla="*/ 331 h 375"/>
                <a:gd name="T82" fmla="*/ 165 w 812"/>
                <a:gd name="T83" fmla="*/ 326 h 375"/>
                <a:gd name="T84" fmla="*/ 123 w 812"/>
                <a:gd name="T85" fmla="*/ 315 h 375"/>
                <a:gd name="T86" fmla="*/ 91 w 812"/>
                <a:gd name="T87" fmla="*/ 310 h 375"/>
                <a:gd name="T88" fmla="*/ 48 w 812"/>
                <a:gd name="T89" fmla="*/ 304 h 375"/>
                <a:gd name="T90" fmla="*/ 21 w 812"/>
                <a:gd name="T91" fmla="*/ 304 h 375"/>
                <a:gd name="T92" fmla="*/ 11 w 812"/>
                <a:gd name="T93" fmla="*/ 294 h 375"/>
                <a:gd name="T94" fmla="*/ 0 w 812"/>
                <a:gd name="T95" fmla="*/ 278 h 375"/>
                <a:gd name="T96" fmla="*/ 11 w 812"/>
                <a:gd name="T97" fmla="*/ 246 h 375"/>
                <a:gd name="T98" fmla="*/ 27 w 812"/>
                <a:gd name="T99" fmla="*/ 203 h 375"/>
                <a:gd name="T100" fmla="*/ 37 w 812"/>
                <a:gd name="T101" fmla="*/ 150 h 375"/>
                <a:gd name="T102" fmla="*/ 53 w 812"/>
                <a:gd name="T103" fmla="*/ 112 h 375"/>
                <a:gd name="T104" fmla="*/ 85 w 812"/>
                <a:gd name="T105" fmla="*/ 59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12" h="375">
                  <a:moveTo>
                    <a:pt x="85" y="59"/>
                  </a:moveTo>
                  <a:lnTo>
                    <a:pt x="101" y="32"/>
                  </a:lnTo>
                  <a:lnTo>
                    <a:pt x="128" y="11"/>
                  </a:lnTo>
                  <a:lnTo>
                    <a:pt x="155" y="6"/>
                  </a:lnTo>
                  <a:lnTo>
                    <a:pt x="176" y="0"/>
                  </a:lnTo>
                  <a:lnTo>
                    <a:pt x="197" y="0"/>
                  </a:lnTo>
                  <a:lnTo>
                    <a:pt x="235" y="0"/>
                  </a:lnTo>
                  <a:lnTo>
                    <a:pt x="277" y="0"/>
                  </a:lnTo>
                  <a:lnTo>
                    <a:pt x="299" y="11"/>
                  </a:lnTo>
                  <a:lnTo>
                    <a:pt x="325" y="22"/>
                  </a:lnTo>
                  <a:lnTo>
                    <a:pt x="384" y="22"/>
                  </a:lnTo>
                  <a:lnTo>
                    <a:pt x="427" y="22"/>
                  </a:lnTo>
                  <a:lnTo>
                    <a:pt x="443" y="22"/>
                  </a:lnTo>
                  <a:lnTo>
                    <a:pt x="443" y="32"/>
                  </a:lnTo>
                  <a:lnTo>
                    <a:pt x="459" y="43"/>
                  </a:lnTo>
                  <a:lnTo>
                    <a:pt x="496" y="43"/>
                  </a:lnTo>
                  <a:lnTo>
                    <a:pt x="528" y="48"/>
                  </a:lnTo>
                  <a:lnTo>
                    <a:pt x="581" y="48"/>
                  </a:lnTo>
                  <a:lnTo>
                    <a:pt x="608" y="64"/>
                  </a:lnTo>
                  <a:lnTo>
                    <a:pt x="683" y="86"/>
                  </a:lnTo>
                  <a:lnTo>
                    <a:pt x="720" y="102"/>
                  </a:lnTo>
                  <a:lnTo>
                    <a:pt x="741" y="118"/>
                  </a:lnTo>
                  <a:lnTo>
                    <a:pt x="752" y="144"/>
                  </a:lnTo>
                  <a:lnTo>
                    <a:pt x="757" y="155"/>
                  </a:lnTo>
                  <a:lnTo>
                    <a:pt x="779" y="187"/>
                  </a:lnTo>
                  <a:lnTo>
                    <a:pt x="805" y="214"/>
                  </a:lnTo>
                  <a:lnTo>
                    <a:pt x="811" y="240"/>
                  </a:lnTo>
                  <a:lnTo>
                    <a:pt x="811" y="262"/>
                  </a:lnTo>
                  <a:lnTo>
                    <a:pt x="811" y="294"/>
                  </a:lnTo>
                  <a:lnTo>
                    <a:pt x="795" y="315"/>
                  </a:lnTo>
                  <a:lnTo>
                    <a:pt x="768" y="336"/>
                  </a:lnTo>
                  <a:lnTo>
                    <a:pt x="736" y="347"/>
                  </a:lnTo>
                  <a:lnTo>
                    <a:pt x="688" y="363"/>
                  </a:lnTo>
                  <a:lnTo>
                    <a:pt x="651" y="368"/>
                  </a:lnTo>
                  <a:lnTo>
                    <a:pt x="624" y="374"/>
                  </a:lnTo>
                  <a:lnTo>
                    <a:pt x="581" y="374"/>
                  </a:lnTo>
                  <a:lnTo>
                    <a:pt x="528" y="363"/>
                  </a:lnTo>
                  <a:lnTo>
                    <a:pt x="448" y="352"/>
                  </a:lnTo>
                  <a:lnTo>
                    <a:pt x="389" y="342"/>
                  </a:lnTo>
                  <a:lnTo>
                    <a:pt x="293" y="331"/>
                  </a:lnTo>
                  <a:lnTo>
                    <a:pt x="213" y="331"/>
                  </a:lnTo>
                  <a:lnTo>
                    <a:pt x="165" y="326"/>
                  </a:lnTo>
                  <a:lnTo>
                    <a:pt x="123" y="315"/>
                  </a:lnTo>
                  <a:lnTo>
                    <a:pt x="91" y="310"/>
                  </a:lnTo>
                  <a:lnTo>
                    <a:pt x="48" y="304"/>
                  </a:lnTo>
                  <a:lnTo>
                    <a:pt x="21" y="304"/>
                  </a:lnTo>
                  <a:lnTo>
                    <a:pt x="11" y="294"/>
                  </a:lnTo>
                  <a:lnTo>
                    <a:pt x="0" y="278"/>
                  </a:lnTo>
                  <a:lnTo>
                    <a:pt x="11" y="246"/>
                  </a:lnTo>
                  <a:lnTo>
                    <a:pt x="27" y="203"/>
                  </a:lnTo>
                  <a:lnTo>
                    <a:pt x="37" y="150"/>
                  </a:lnTo>
                  <a:lnTo>
                    <a:pt x="53" y="112"/>
                  </a:lnTo>
                  <a:lnTo>
                    <a:pt x="85" y="59"/>
                  </a:lnTo>
                </a:path>
              </a:pathLst>
            </a:custGeom>
            <a:solidFill>
              <a:schemeClr val="bg1"/>
            </a:solidFill>
            <a:ln w="25400" cap="rnd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cs typeface="+mn-cs"/>
              </a:endParaRPr>
            </a:p>
          </p:txBody>
        </p:sp>
        <p:sp>
          <p:nvSpPr>
            <p:cNvPr id="469006" name="Oval 14"/>
            <p:cNvSpPr>
              <a:spLocks noChangeArrowheads="1"/>
            </p:cNvSpPr>
            <p:nvPr/>
          </p:nvSpPr>
          <p:spPr bwMode="auto">
            <a:xfrm>
              <a:off x="3806" y="3083"/>
              <a:ext cx="79" cy="89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alibri"/>
                <a:cs typeface="+mn-cs"/>
              </a:endParaRPr>
            </a:p>
          </p:txBody>
        </p:sp>
        <p:sp>
          <p:nvSpPr>
            <p:cNvPr id="469007" name="Freeform 15"/>
            <p:cNvSpPr>
              <a:spLocks/>
            </p:cNvSpPr>
            <p:nvPr/>
          </p:nvSpPr>
          <p:spPr bwMode="auto">
            <a:xfrm>
              <a:off x="2065" y="1890"/>
              <a:ext cx="572" cy="619"/>
            </a:xfrm>
            <a:custGeom>
              <a:avLst/>
              <a:gdLst>
                <a:gd name="T0" fmla="*/ 75 w 572"/>
                <a:gd name="T1" fmla="*/ 85 h 619"/>
                <a:gd name="T2" fmla="*/ 37 w 572"/>
                <a:gd name="T3" fmla="*/ 144 h 619"/>
                <a:gd name="T4" fmla="*/ 11 w 572"/>
                <a:gd name="T5" fmla="*/ 192 h 619"/>
                <a:gd name="T6" fmla="*/ 0 w 572"/>
                <a:gd name="T7" fmla="*/ 250 h 619"/>
                <a:gd name="T8" fmla="*/ 0 w 572"/>
                <a:gd name="T9" fmla="*/ 293 h 619"/>
                <a:gd name="T10" fmla="*/ 0 w 572"/>
                <a:gd name="T11" fmla="*/ 362 h 619"/>
                <a:gd name="T12" fmla="*/ 27 w 572"/>
                <a:gd name="T13" fmla="*/ 410 h 619"/>
                <a:gd name="T14" fmla="*/ 53 w 572"/>
                <a:gd name="T15" fmla="*/ 469 h 619"/>
                <a:gd name="T16" fmla="*/ 91 w 572"/>
                <a:gd name="T17" fmla="*/ 522 h 619"/>
                <a:gd name="T18" fmla="*/ 112 w 572"/>
                <a:gd name="T19" fmla="*/ 570 h 619"/>
                <a:gd name="T20" fmla="*/ 187 w 572"/>
                <a:gd name="T21" fmla="*/ 613 h 619"/>
                <a:gd name="T22" fmla="*/ 235 w 572"/>
                <a:gd name="T23" fmla="*/ 618 h 619"/>
                <a:gd name="T24" fmla="*/ 315 w 572"/>
                <a:gd name="T25" fmla="*/ 618 h 619"/>
                <a:gd name="T26" fmla="*/ 363 w 572"/>
                <a:gd name="T27" fmla="*/ 608 h 619"/>
                <a:gd name="T28" fmla="*/ 411 w 572"/>
                <a:gd name="T29" fmla="*/ 581 h 619"/>
                <a:gd name="T30" fmla="*/ 491 w 572"/>
                <a:gd name="T31" fmla="*/ 528 h 619"/>
                <a:gd name="T32" fmla="*/ 528 w 572"/>
                <a:gd name="T33" fmla="*/ 480 h 619"/>
                <a:gd name="T34" fmla="*/ 555 w 572"/>
                <a:gd name="T35" fmla="*/ 416 h 619"/>
                <a:gd name="T36" fmla="*/ 560 w 572"/>
                <a:gd name="T37" fmla="*/ 362 h 619"/>
                <a:gd name="T38" fmla="*/ 571 w 572"/>
                <a:gd name="T39" fmla="*/ 298 h 619"/>
                <a:gd name="T40" fmla="*/ 565 w 572"/>
                <a:gd name="T41" fmla="*/ 208 h 619"/>
                <a:gd name="T42" fmla="*/ 539 w 572"/>
                <a:gd name="T43" fmla="*/ 133 h 619"/>
                <a:gd name="T44" fmla="*/ 512 w 572"/>
                <a:gd name="T45" fmla="*/ 74 h 619"/>
                <a:gd name="T46" fmla="*/ 469 w 572"/>
                <a:gd name="T47" fmla="*/ 37 h 619"/>
                <a:gd name="T48" fmla="*/ 437 w 572"/>
                <a:gd name="T49" fmla="*/ 10 h 619"/>
                <a:gd name="T50" fmla="*/ 384 w 572"/>
                <a:gd name="T51" fmla="*/ 0 h 619"/>
                <a:gd name="T52" fmla="*/ 304 w 572"/>
                <a:gd name="T53" fmla="*/ 5 h 619"/>
                <a:gd name="T54" fmla="*/ 245 w 572"/>
                <a:gd name="T55" fmla="*/ 5 h 619"/>
                <a:gd name="T56" fmla="*/ 224 w 572"/>
                <a:gd name="T57" fmla="*/ 5 h 619"/>
                <a:gd name="T58" fmla="*/ 203 w 572"/>
                <a:gd name="T59" fmla="*/ 0 h 619"/>
                <a:gd name="T60" fmla="*/ 165 w 572"/>
                <a:gd name="T61" fmla="*/ 0 h 619"/>
                <a:gd name="T62" fmla="*/ 128 w 572"/>
                <a:gd name="T63" fmla="*/ 5 h 619"/>
                <a:gd name="T64" fmla="*/ 96 w 572"/>
                <a:gd name="T65" fmla="*/ 21 h 619"/>
                <a:gd name="T66" fmla="*/ 96 w 572"/>
                <a:gd name="T67" fmla="*/ 53 h 619"/>
                <a:gd name="T68" fmla="*/ 75 w 572"/>
                <a:gd name="T69" fmla="*/ 85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72" h="619">
                  <a:moveTo>
                    <a:pt x="75" y="85"/>
                  </a:moveTo>
                  <a:lnTo>
                    <a:pt x="37" y="144"/>
                  </a:lnTo>
                  <a:lnTo>
                    <a:pt x="11" y="192"/>
                  </a:lnTo>
                  <a:lnTo>
                    <a:pt x="0" y="250"/>
                  </a:lnTo>
                  <a:lnTo>
                    <a:pt x="0" y="293"/>
                  </a:lnTo>
                  <a:lnTo>
                    <a:pt x="0" y="362"/>
                  </a:lnTo>
                  <a:lnTo>
                    <a:pt x="27" y="410"/>
                  </a:lnTo>
                  <a:lnTo>
                    <a:pt x="53" y="469"/>
                  </a:lnTo>
                  <a:lnTo>
                    <a:pt x="91" y="522"/>
                  </a:lnTo>
                  <a:lnTo>
                    <a:pt x="112" y="570"/>
                  </a:lnTo>
                  <a:lnTo>
                    <a:pt x="187" y="613"/>
                  </a:lnTo>
                  <a:lnTo>
                    <a:pt x="235" y="618"/>
                  </a:lnTo>
                  <a:lnTo>
                    <a:pt x="315" y="618"/>
                  </a:lnTo>
                  <a:lnTo>
                    <a:pt x="363" y="608"/>
                  </a:lnTo>
                  <a:lnTo>
                    <a:pt x="411" y="581"/>
                  </a:lnTo>
                  <a:lnTo>
                    <a:pt x="491" y="528"/>
                  </a:lnTo>
                  <a:lnTo>
                    <a:pt x="528" y="480"/>
                  </a:lnTo>
                  <a:lnTo>
                    <a:pt x="555" y="416"/>
                  </a:lnTo>
                  <a:lnTo>
                    <a:pt x="560" y="362"/>
                  </a:lnTo>
                  <a:lnTo>
                    <a:pt x="571" y="298"/>
                  </a:lnTo>
                  <a:lnTo>
                    <a:pt x="565" y="208"/>
                  </a:lnTo>
                  <a:lnTo>
                    <a:pt x="539" y="133"/>
                  </a:lnTo>
                  <a:lnTo>
                    <a:pt x="512" y="74"/>
                  </a:lnTo>
                  <a:lnTo>
                    <a:pt x="469" y="37"/>
                  </a:lnTo>
                  <a:lnTo>
                    <a:pt x="437" y="10"/>
                  </a:lnTo>
                  <a:lnTo>
                    <a:pt x="384" y="0"/>
                  </a:lnTo>
                  <a:lnTo>
                    <a:pt x="304" y="5"/>
                  </a:lnTo>
                  <a:lnTo>
                    <a:pt x="245" y="5"/>
                  </a:lnTo>
                  <a:lnTo>
                    <a:pt x="224" y="5"/>
                  </a:lnTo>
                  <a:lnTo>
                    <a:pt x="203" y="0"/>
                  </a:lnTo>
                  <a:lnTo>
                    <a:pt x="165" y="0"/>
                  </a:lnTo>
                  <a:lnTo>
                    <a:pt x="128" y="5"/>
                  </a:lnTo>
                  <a:lnTo>
                    <a:pt x="96" y="21"/>
                  </a:lnTo>
                  <a:lnTo>
                    <a:pt x="96" y="53"/>
                  </a:lnTo>
                  <a:lnTo>
                    <a:pt x="75" y="85"/>
                  </a:lnTo>
                </a:path>
              </a:pathLst>
            </a:custGeom>
            <a:solidFill>
              <a:schemeClr val="bg1"/>
            </a:solidFill>
            <a:ln w="25400" cap="rnd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cs typeface="+mn-cs"/>
              </a:endParaRPr>
            </a:p>
          </p:txBody>
        </p:sp>
        <p:sp>
          <p:nvSpPr>
            <p:cNvPr id="469008" name="Line 16"/>
            <p:cNvSpPr>
              <a:spLocks noChangeShapeType="1"/>
            </p:cNvSpPr>
            <p:nvPr/>
          </p:nvSpPr>
          <p:spPr bwMode="auto">
            <a:xfrm>
              <a:off x="2331" y="2184"/>
              <a:ext cx="78" cy="1044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alibri"/>
                <a:cs typeface="+mn-cs"/>
              </a:endParaRPr>
            </a:p>
          </p:txBody>
        </p:sp>
        <p:sp>
          <p:nvSpPr>
            <p:cNvPr id="469009" name="Oval 17"/>
            <p:cNvSpPr>
              <a:spLocks noChangeArrowheads="1"/>
            </p:cNvSpPr>
            <p:nvPr/>
          </p:nvSpPr>
          <p:spPr bwMode="auto">
            <a:xfrm>
              <a:off x="2287" y="2110"/>
              <a:ext cx="79" cy="89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alibri"/>
                <a:cs typeface="+mn-cs"/>
              </a:endParaRPr>
            </a:p>
          </p:txBody>
        </p:sp>
        <p:sp>
          <p:nvSpPr>
            <p:cNvPr id="469010" name="Oval 18"/>
            <p:cNvSpPr>
              <a:spLocks noChangeArrowheads="1"/>
            </p:cNvSpPr>
            <p:nvPr/>
          </p:nvSpPr>
          <p:spPr bwMode="auto">
            <a:xfrm>
              <a:off x="2363" y="3182"/>
              <a:ext cx="79" cy="89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alibri"/>
                <a:cs typeface="+mn-cs"/>
              </a:endParaRPr>
            </a:p>
          </p:txBody>
        </p:sp>
        <p:sp>
          <p:nvSpPr>
            <p:cNvPr id="469011" name="Rectangle 19"/>
            <p:cNvSpPr>
              <a:spLocks noChangeArrowheads="1"/>
            </p:cNvSpPr>
            <p:nvPr/>
          </p:nvSpPr>
          <p:spPr bwMode="auto">
            <a:xfrm>
              <a:off x="2167" y="1900"/>
              <a:ext cx="23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0" dirty="0">
                  <a:solidFill>
                    <a:schemeClr val="tx1"/>
                  </a:solidFill>
                  <a:latin typeface="Calibri"/>
                  <a:cs typeface="+mn-cs"/>
                </a:rPr>
                <a:t>•</a:t>
              </a:r>
            </a:p>
          </p:txBody>
        </p:sp>
        <p:sp>
          <p:nvSpPr>
            <p:cNvPr id="469012" name="Rectangle 20"/>
            <p:cNvSpPr>
              <a:spLocks noChangeArrowheads="1"/>
            </p:cNvSpPr>
            <p:nvPr/>
          </p:nvSpPr>
          <p:spPr bwMode="auto">
            <a:xfrm>
              <a:off x="2351" y="2131"/>
              <a:ext cx="23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0" dirty="0">
                  <a:solidFill>
                    <a:schemeClr val="tx1"/>
                  </a:solidFill>
                  <a:latin typeface="Calibri"/>
                  <a:cs typeface="+mn-cs"/>
                </a:rPr>
                <a:t>•</a:t>
              </a:r>
            </a:p>
          </p:txBody>
        </p:sp>
        <p:sp>
          <p:nvSpPr>
            <p:cNvPr id="469013" name="Rectangle 21"/>
            <p:cNvSpPr>
              <a:spLocks noChangeArrowheads="1"/>
            </p:cNvSpPr>
            <p:nvPr/>
          </p:nvSpPr>
          <p:spPr bwMode="auto">
            <a:xfrm>
              <a:off x="2057" y="1995"/>
              <a:ext cx="23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0" dirty="0">
                  <a:solidFill>
                    <a:schemeClr val="tx1"/>
                  </a:solidFill>
                  <a:latin typeface="Calibri"/>
                  <a:cs typeface="+mn-cs"/>
                </a:rPr>
                <a:t>•</a:t>
              </a:r>
            </a:p>
          </p:txBody>
        </p:sp>
        <p:sp>
          <p:nvSpPr>
            <p:cNvPr id="469014" name="Rectangle 22"/>
            <p:cNvSpPr>
              <a:spLocks noChangeArrowheads="1"/>
            </p:cNvSpPr>
            <p:nvPr/>
          </p:nvSpPr>
          <p:spPr bwMode="auto">
            <a:xfrm>
              <a:off x="2143" y="2148"/>
              <a:ext cx="23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0" dirty="0">
                  <a:solidFill>
                    <a:schemeClr val="tx1"/>
                  </a:solidFill>
                  <a:latin typeface="Calibri"/>
                  <a:cs typeface="+mn-cs"/>
                </a:rPr>
                <a:t>•</a:t>
              </a:r>
            </a:p>
          </p:txBody>
        </p:sp>
        <p:sp>
          <p:nvSpPr>
            <p:cNvPr id="469015" name="Rectangle 23"/>
            <p:cNvSpPr>
              <a:spLocks noChangeArrowheads="1"/>
            </p:cNvSpPr>
            <p:nvPr/>
          </p:nvSpPr>
          <p:spPr bwMode="auto">
            <a:xfrm>
              <a:off x="2190" y="2244"/>
              <a:ext cx="23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0" dirty="0">
                  <a:solidFill>
                    <a:schemeClr val="tx1"/>
                  </a:solidFill>
                  <a:latin typeface="Calibri"/>
                  <a:cs typeface="+mn-cs"/>
                </a:rPr>
                <a:t>•</a:t>
              </a:r>
            </a:p>
          </p:txBody>
        </p:sp>
        <p:sp>
          <p:nvSpPr>
            <p:cNvPr id="469016" name="Rectangle 24"/>
            <p:cNvSpPr>
              <a:spLocks noChangeArrowheads="1"/>
            </p:cNvSpPr>
            <p:nvPr/>
          </p:nvSpPr>
          <p:spPr bwMode="auto">
            <a:xfrm>
              <a:off x="2405" y="2985"/>
              <a:ext cx="23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0" dirty="0">
                  <a:solidFill>
                    <a:schemeClr val="tx1"/>
                  </a:solidFill>
                  <a:latin typeface="Calibri"/>
                  <a:cs typeface="+mn-cs"/>
                </a:rPr>
                <a:t>•</a:t>
              </a:r>
            </a:p>
          </p:txBody>
        </p:sp>
        <p:sp>
          <p:nvSpPr>
            <p:cNvPr id="469017" name="Rectangle 25"/>
            <p:cNvSpPr>
              <a:spLocks noChangeArrowheads="1"/>
            </p:cNvSpPr>
            <p:nvPr/>
          </p:nvSpPr>
          <p:spPr bwMode="auto">
            <a:xfrm>
              <a:off x="2649" y="3130"/>
              <a:ext cx="23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0" dirty="0">
                  <a:solidFill>
                    <a:schemeClr val="tx1"/>
                  </a:solidFill>
                  <a:latin typeface="Calibri"/>
                  <a:cs typeface="+mn-cs"/>
                </a:rPr>
                <a:t>•</a:t>
              </a:r>
            </a:p>
          </p:txBody>
        </p:sp>
        <p:sp>
          <p:nvSpPr>
            <p:cNvPr id="469018" name="Rectangle 26"/>
            <p:cNvSpPr>
              <a:spLocks noChangeArrowheads="1"/>
            </p:cNvSpPr>
            <p:nvPr/>
          </p:nvSpPr>
          <p:spPr bwMode="auto">
            <a:xfrm>
              <a:off x="2177" y="2981"/>
              <a:ext cx="23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0" dirty="0">
                  <a:solidFill>
                    <a:schemeClr val="tx1"/>
                  </a:solidFill>
                  <a:latin typeface="Calibri"/>
                  <a:cs typeface="+mn-cs"/>
                </a:rPr>
                <a:t>•</a:t>
              </a:r>
            </a:p>
          </p:txBody>
        </p:sp>
        <p:sp>
          <p:nvSpPr>
            <p:cNvPr id="469019" name="Rectangle 27"/>
            <p:cNvSpPr>
              <a:spLocks noChangeArrowheads="1"/>
            </p:cNvSpPr>
            <p:nvPr/>
          </p:nvSpPr>
          <p:spPr bwMode="auto">
            <a:xfrm>
              <a:off x="2039" y="3117"/>
              <a:ext cx="23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0" dirty="0">
                  <a:solidFill>
                    <a:schemeClr val="tx1"/>
                  </a:solidFill>
                  <a:latin typeface="Calibri"/>
                  <a:cs typeface="+mn-cs"/>
                </a:rPr>
                <a:t>•</a:t>
              </a:r>
            </a:p>
          </p:txBody>
        </p:sp>
        <p:sp>
          <p:nvSpPr>
            <p:cNvPr id="469020" name="Rectangle 28"/>
            <p:cNvSpPr>
              <a:spLocks noChangeArrowheads="1"/>
            </p:cNvSpPr>
            <p:nvPr/>
          </p:nvSpPr>
          <p:spPr bwMode="auto">
            <a:xfrm>
              <a:off x="3552" y="2916"/>
              <a:ext cx="23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0" dirty="0">
                  <a:solidFill>
                    <a:schemeClr val="tx1"/>
                  </a:solidFill>
                  <a:latin typeface="Calibri"/>
                  <a:cs typeface="+mn-cs"/>
                </a:rPr>
                <a:t>•</a:t>
              </a:r>
            </a:p>
          </p:txBody>
        </p:sp>
        <p:sp>
          <p:nvSpPr>
            <p:cNvPr id="469021" name="Rectangle 29"/>
            <p:cNvSpPr>
              <a:spLocks noChangeArrowheads="1"/>
            </p:cNvSpPr>
            <p:nvPr/>
          </p:nvSpPr>
          <p:spPr bwMode="auto">
            <a:xfrm>
              <a:off x="3619" y="3099"/>
              <a:ext cx="23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0" dirty="0">
                  <a:solidFill>
                    <a:schemeClr val="tx1"/>
                  </a:solidFill>
                  <a:latin typeface="Calibri"/>
                  <a:cs typeface="+mn-cs"/>
                </a:rPr>
                <a:t>•</a:t>
              </a:r>
            </a:p>
          </p:txBody>
        </p:sp>
        <p:sp>
          <p:nvSpPr>
            <p:cNvPr id="469022" name="Rectangle 30"/>
            <p:cNvSpPr>
              <a:spLocks noChangeArrowheads="1"/>
            </p:cNvSpPr>
            <p:nvPr/>
          </p:nvSpPr>
          <p:spPr bwMode="auto">
            <a:xfrm>
              <a:off x="3949" y="3078"/>
              <a:ext cx="23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0" dirty="0">
                  <a:solidFill>
                    <a:schemeClr val="tx1"/>
                  </a:solidFill>
                  <a:latin typeface="Calibri"/>
                  <a:cs typeface="+mn-cs"/>
                </a:rPr>
                <a:t>•</a:t>
              </a:r>
            </a:p>
          </p:txBody>
        </p:sp>
        <p:sp>
          <p:nvSpPr>
            <p:cNvPr id="469023" name="Rectangle 31"/>
            <p:cNvSpPr>
              <a:spLocks noChangeArrowheads="1"/>
            </p:cNvSpPr>
            <p:nvPr/>
          </p:nvSpPr>
          <p:spPr bwMode="auto">
            <a:xfrm>
              <a:off x="2658" y="2400"/>
              <a:ext cx="1533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b="0" dirty="0">
                  <a:solidFill>
                    <a:schemeClr val="tx1"/>
                  </a:solidFill>
                  <a:latin typeface="Calibri"/>
                  <a:cs typeface="+mn-cs"/>
                </a:rPr>
                <a:t>Perceptions or ratings data</a:t>
              </a:r>
              <a:br>
                <a:rPr lang="en-US" sz="1600" b="0" dirty="0">
                  <a:solidFill>
                    <a:schemeClr val="tx1"/>
                  </a:solidFill>
                  <a:latin typeface="Calibri"/>
                  <a:cs typeface="+mn-cs"/>
                </a:rPr>
              </a:br>
              <a:r>
                <a:rPr lang="en-US" sz="1600" b="0" dirty="0">
                  <a:solidFill>
                    <a:schemeClr val="tx1"/>
                  </a:solidFill>
                  <a:latin typeface="Calibri"/>
                  <a:cs typeface="+mn-cs"/>
                </a:rPr>
                <a:t>from one respondent</a:t>
              </a:r>
            </a:p>
          </p:txBody>
        </p:sp>
        <p:sp>
          <p:nvSpPr>
            <p:cNvPr id="469024" name="Line 32"/>
            <p:cNvSpPr>
              <a:spLocks noChangeShapeType="1"/>
            </p:cNvSpPr>
            <p:nvPr/>
          </p:nvSpPr>
          <p:spPr bwMode="auto">
            <a:xfrm flipH="1">
              <a:off x="2536" y="2613"/>
              <a:ext cx="293" cy="44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alibri"/>
                <a:cs typeface="+mn-cs"/>
              </a:endParaRPr>
            </a:p>
          </p:txBody>
        </p:sp>
        <p:grpSp>
          <p:nvGrpSpPr>
            <p:cNvPr id="63522" name="Group 33"/>
            <p:cNvGrpSpPr>
              <a:grpSpLocks/>
            </p:cNvGrpSpPr>
            <p:nvPr/>
          </p:nvGrpSpPr>
          <p:grpSpPr bwMode="auto">
            <a:xfrm>
              <a:off x="2476" y="3225"/>
              <a:ext cx="237" cy="38"/>
              <a:chOff x="2476" y="3225"/>
              <a:chExt cx="237" cy="38"/>
            </a:xfrm>
          </p:grpSpPr>
          <p:sp>
            <p:nvSpPr>
              <p:cNvPr id="469026" name="Freeform 34"/>
              <p:cNvSpPr>
                <a:spLocks/>
              </p:cNvSpPr>
              <p:nvPr/>
            </p:nvSpPr>
            <p:spPr bwMode="auto">
              <a:xfrm>
                <a:off x="2659" y="3225"/>
                <a:ext cx="54" cy="38"/>
              </a:xfrm>
              <a:custGeom>
                <a:avLst/>
                <a:gdLst>
                  <a:gd name="T0" fmla="*/ 0 w 54"/>
                  <a:gd name="T1" fmla="*/ 0 h 38"/>
                  <a:gd name="T2" fmla="*/ 0 w 54"/>
                  <a:gd name="T3" fmla="*/ 37 h 38"/>
                  <a:gd name="T4" fmla="*/ 53 w 54"/>
                  <a:gd name="T5" fmla="*/ 20 h 38"/>
                  <a:gd name="T6" fmla="*/ 0 w 54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" h="38">
                    <a:moveTo>
                      <a:pt x="0" y="0"/>
                    </a:moveTo>
                    <a:lnTo>
                      <a:pt x="0" y="37"/>
                    </a:lnTo>
                    <a:lnTo>
                      <a:pt x="53" y="2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2"/>
              </a:solidFill>
              <a:ln w="12700" cap="rnd" cmpd="sng">
                <a:solidFill>
                  <a:schemeClr val="accent2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Calibri"/>
                  <a:cs typeface="+mn-cs"/>
                </a:endParaRPr>
              </a:p>
            </p:txBody>
          </p:sp>
          <p:sp>
            <p:nvSpPr>
              <p:cNvPr id="469027" name="Freeform 35"/>
              <p:cNvSpPr>
                <a:spLocks/>
              </p:cNvSpPr>
              <p:nvPr/>
            </p:nvSpPr>
            <p:spPr bwMode="auto">
              <a:xfrm>
                <a:off x="2476" y="3225"/>
                <a:ext cx="54" cy="38"/>
              </a:xfrm>
              <a:custGeom>
                <a:avLst/>
                <a:gdLst>
                  <a:gd name="T0" fmla="*/ 53 w 54"/>
                  <a:gd name="T1" fmla="*/ 37 h 38"/>
                  <a:gd name="T2" fmla="*/ 53 w 54"/>
                  <a:gd name="T3" fmla="*/ 0 h 38"/>
                  <a:gd name="T4" fmla="*/ 0 w 54"/>
                  <a:gd name="T5" fmla="*/ 17 h 38"/>
                  <a:gd name="T6" fmla="*/ 53 w 54"/>
                  <a:gd name="T7" fmla="*/ 3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" h="38">
                    <a:moveTo>
                      <a:pt x="53" y="37"/>
                    </a:moveTo>
                    <a:lnTo>
                      <a:pt x="53" y="0"/>
                    </a:lnTo>
                    <a:lnTo>
                      <a:pt x="0" y="17"/>
                    </a:lnTo>
                    <a:lnTo>
                      <a:pt x="53" y="37"/>
                    </a:lnTo>
                  </a:path>
                </a:pathLst>
              </a:custGeom>
              <a:solidFill>
                <a:schemeClr val="accent2"/>
              </a:solidFill>
              <a:ln w="12700" cap="rnd" cmpd="sng">
                <a:solidFill>
                  <a:schemeClr val="accent2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Calibri"/>
                  <a:cs typeface="+mn-cs"/>
                </a:endParaRPr>
              </a:p>
            </p:txBody>
          </p:sp>
          <p:sp>
            <p:nvSpPr>
              <p:cNvPr id="469028" name="Line 36"/>
              <p:cNvSpPr>
                <a:spLocks noChangeShapeType="1"/>
              </p:cNvSpPr>
              <p:nvPr/>
            </p:nvSpPr>
            <p:spPr bwMode="auto">
              <a:xfrm>
                <a:off x="2518" y="3248"/>
                <a:ext cx="149" cy="0"/>
              </a:xfrm>
              <a:prstGeom prst="line">
                <a:avLst/>
              </a:prstGeom>
              <a:noFill/>
              <a:ln w="25400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alibri"/>
                  <a:cs typeface="+mn-cs"/>
                </a:endParaRPr>
              </a:p>
            </p:txBody>
          </p:sp>
        </p:grpSp>
        <p:sp>
          <p:nvSpPr>
            <p:cNvPr id="469029" name="Rectangle 37"/>
            <p:cNvSpPr>
              <a:spLocks noChangeArrowheads="1"/>
            </p:cNvSpPr>
            <p:nvPr/>
          </p:nvSpPr>
          <p:spPr bwMode="auto">
            <a:xfrm>
              <a:off x="1964" y="2429"/>
              <a:ext cx="215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b="0" dirty="0">
                  <a:solidFill>
                    <a:schemeClr val="tx1"/>
                  </a:solidFill>
                  <a:latin typeface="Calibri"/>
                  <a:cs typeface="+mn-cs"/>
                </a:rPr>
                <a:t>III</a:t>
              </a:r>
            </a:p>
          </p:txBody>
        </p:sp>
        <p:sp>
          <p:nvSpPr>
            <p:cNvPr id="469030" name="Rectangle 38"/>
            <p:cNvSpPr>
              <a:spLocks noChangeArrowheads="1"/>
            </p:cNvSpPr>
            <p:nvPr/>
          </p:nvSpPr>
          <p:spPr bwMode="auto">
            <a:xfrm>
              <a:off x="2513" y="3197"/>
              <a:ext cx="179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b="0" dirty="0">
                  <a:solidFill>
                    <a:schemeClr val="tx1"/>
                  </a:solidFill>
                  <a:latin typeface="Calibri"/>
                  <a:cs typeface="+mn-cs"/>
                </a:rPr>
                <a:t>a</a:t>
              </a:r>
            </a:p>
          </p:txBody>
        </p:sp>
        <p:sp>
          <p:nvSpPr>
            <p:cNvPr id="469031" name="Rectangle 39"/>
            <p:cNvSpPr>
              <a:spLocks noChangeArrowheads="1"/>
            </p:cNvSpPr>
            <p:nvPr/>
          </p:nvSpPr>
          <p:spPr bwMode="auto">
            <a:xfrm>
              <a:off x="1946" y="3287"/>
              <a:ext cx="150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b="0" dirty="0">
                  <a:solidFill>
                    <a:schemeClr val="tx1"/>
                  </a:solidFill>
                  <a:latin typeface="Calibri"/>
                  <a:cs typeface="+mn-cs"/>
                </a:rPr>
                <a:t>I</a:t>
              </a:r>
            </a:p>
          </p:txBody>
        </p:sp>
        <p:sp>
          <p:nvSpPr>
            <p:cNvPr id="469032" name="Rectangle 40"/>
            <p:cNvSpPr>
              <a:spLocks noChangeArrowheads="1"/>
            </p:cNvSpPr>
            <p:nvPr/>
          </p:nvSpPr>
          <p:spPr bwMode="auto">
            <a:xfrm>
              <a:off x="3535" y="3286"/>
              <a:ext cx="182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b="0" dirty="0">
                  <a:solidFill>
                    <a:schemeClr val="tx1"/>
                  </a:solidFill>
                  <a:latin typeface="Calibri"/>
                  <a:cs typeface="+mn-cs"/>
                </a:rPr>
                <a:t>II</a:t>
              </a:r>
            </a:p>
          </p:txBody>
        </p:sp>
        <p:sp>
          <p:nvSpPr>
            <p:cNvPr id="469033" name="Rectangle 41"/>
            <p:cNvSpPr>
              <a:spLocks noChangeArrowheads="1"/>
            </p:cNvSpPr>
            <p:nvPr/>
          </p:nvSpPr>
          <p:spPr bwMode="auto">
            <a:xfrm>
              <a:off x="2197" y="2659"/>
              <a:ext cx="185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b="0" dirty="0">
                  <a:solidFill>
                    <a:schemeClr val="tx1"/>
                  </a:solidFill>
                  <a:latin typeface="Calibri"/>
                  <a:cs typeface="+mn-cs"/>
                </a:rPr>
                <a:t>b</a:t>
              </a:r>
            </a:p>
          </p:txBody>
        </p:sp>
      </p:grpSp>
      <p:sp>
        <p:nvSpPr>
          <p:cNvPr id="469034" name="Rectangle 42"/>
          <p:cNvSpPr>
            <a:spLocks noChangeArrowheads="1"/>
          </p:cNvSpPr>
          <p:nvPr/>
        </p:nvSpPr>
        <p:spPr bwMode="auto">
          <a:xfrm>
            <a:off x="5394325" y="2079625"/>
            <a:ext cx="2530475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marL="479425" indent="-479425" algn="l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tabLst>
                <a:tab pos="279400" algn="ctr"/>
              </a:tabLst>
              <a:defRPr/>
            </a:pPr>
            <a:r>
              <a:rPr lang="en-US" sz="1600" b="0" dirty="0">
                <a:solidFill>
                  <a:schemeClr val="tx2"/>
                </a:solidFill>
                <a:latin typeface="Calibri"/>
                <a:cs typeface="+mn-cs"/>
              </a:rPr>
              <a:t>a	=	distance from member to cluster center</a:t>
            </a:r>
          </a:p>
          <a:p>
            <a:pPr marL="479425" indent="-479425" algn="l">
              <a:lnSpc>
                <a:spcPct val="100000"/>
              </a:lnSpc>
              <a:spcBef>
                <a:spcPct val="0"/>
              </a:spcBef>
              <a:spcAft>
                <a:spcPct val="25000"/>
              </a:spcAft>
              <a:tabLst>
                <a:tab pos="279400" algn="ctr"/>
              </a:tabLst>
              <a:defRPr/>
            </a:pPr>
            <a:r>
              <a:rPr lang="en-US" sz="1600" b="0" dirty="0">
                <a:solidFill>
                  <a:schemeClr val="tx2"/>
                </a:solidFill>
                <a:latin typeface="Calibri"/>
                <a:cs typeface="+mn-cs"/>
              </a:rPr>
              <a:t>b	=	distance from I to III</a:t>
            </a: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8" t="14805" r="16757" b="7729"/>
          <a:stretch/>
        </p:blipFill>
        <p:spPr>
          <a:xfrm>
            <a:off x="396986" y="1417638"/>
            <a:ext cx="835002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961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8" t="14805" r="16757" b="7946"/>
          <a:stretch/>
        </p:blipFill>
        <p:spPr>
          <a:xfrm>
            <a:off x="385300" y="1417638"/>
            <a:ext cx="83734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050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3" t="14805" r="16892" b="7729"/>
          <a:stretch/>
        </p:blipFill>
        <p:spPr>
          <a:xfrm>
            <a:off x="366918" y="1417638"/>
            <a:ext cx="8319882" cy="54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4" t="29335" r="16891" b="41406"/>
          <a:stretch/>
        </p:blipFill>
        <p:spPr>
          <a:xfrm>
            <a:off x="5016843" y="1504135"/>
            <a:ext cx="3830595" cy="94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79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8" t="14805" r="16757" b="8162"/>
          <a:stretch/>
        </p:blipFill>
        <p:spPr>
          <a:xfrm>
            <a:off x="289896" y="1417638"/>
            <a:ext cx="8396904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49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Screen Shot 2015-02-25 at 4.53.50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40" r="-5940"/>
          <a:stretch>
            <a:fillRect/>
          </a:stretch>
        </p:blipFill>
        <p:spPr/>
      </p:pic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</a:t>
            </a:r>
          </a:p>
        </p:txBody>
      </p:sp>
    </p:spTree>
    <p:extLst>
      <p:ext uri="{BB962C8B-B14F-4D97-AF65-F5344CB8AC3E}">
        <p14:creationId xmlns:p14="http://schemas.microsoft.com/office/powerpoint/2010/main" val="19902907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 descr="Screen Shot 2015-02-25 at 4.54.4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94" r="-1994"/>
          <a:stretch>
            <a:fillRect/>
          </a:stretch>
        </p:blipFill>
        <p:spPr/>
      </p:pic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</a:t>
            </a:r>
          </a:p>
        </p:txBody>
      </p:sp>
    </p:spTree>
    <p:extLst>
      <p:ext uri="{BB962C8B-B14F-4D97-AF65-F5344CB8AC3E}">
        <p14:creationId xmlns:p14="http://schemas.microsoft.com/office/powerpoint/2010/main" val="250400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6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Market Segmentation</a:t>
            </a:r>
          </a:p>
        </p:txBody>
      </p:sp>
      <p:sp>
        <p:nvSpPr>
          <p:cNvPr id="22530" name="Rectangle 7"/>
          <p:cNvSpPr>
            <a:spLocks noGrp="1" noChangeArrowheads="1"/>
          </p:cNvSpPr>
          <p:nvPr>
            <p:ph idx="1"/>
          </p:nvPr>
        </p:nvSpPr>
        <p:spPr>
          <a:xfrm>
            <a:off x="339482" y="1496405"/>
            <a:ext cx="8285866" cy="4429733"/>
          </a:xfrm>
        </p:spPr>
        <p:txBody>
          <a:bodyPr/>
          <a:lstStyle/>
          <a:p>
            <a:pPr eaLnBrk="1" hangingPunct="1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latin typeface="Calibri" charset="0"/>
              </a:rPr>
              <a:t>Market segmentation is the subdividing of a market into distinct subsets of customers.</a:t>
            </a:r>
          </a:p>
          <a:p>
            <a:pPr eaLnBrk="1" hangingPunct="1">
              <a:spcBef>
                <a:spcPts val="0"/>
              </a:spcBef>
              <a:spcAft>
                <a:spcPts val="0"/>
              </a:spcAft>
            </a:pPr>
            <a:endParaRPr lang="en-US" sz="2800" b="1" dirty="0">
              <a:latin typeface="Calibri" charset="0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Font typeface="Wingdings" charset="0"/>
              <a:buNone/>
            </a:pPr>
            <a:r>
              <a:rPr lang="en-US" sz="2800" b="1" dirty="0">
                <a:latin typeface="Calibri" charset="0"/>
              </a:rPr>
              <a:t>Segments</a:t>
            </a:r>
            <a:endParaRPr lang="en-US" sz="2800" dirty="0">
              <a:latin typeface="Calibri" charset="0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Font typeface="Wingdings" charset="0"/>
              <a:buNone/>
            </a:pPr>
            <a:r>
              <a:rPr lang="en-US" sz="2800" dirty="0">
                <a:latin typeface="Calibri" charset="0"/>
              </a:rPr>
              <a:t>Members are different between segments but similar within</a:t>
            </a:r>
          </a:p>
          <a:p>
            <a:pPr lvl="1" eaLnBrk="1" hangingPunct="1">
              <a:spcBef>
                <a:spcPts val="0"/>
              </a:spcBef>
              <a:spcAft>
                <a:spcPts val="0"/>
              </a:spcAft>
              <a:buFontTx/>
              <a:buChar char="•"/>
            </a:pPr>
            <a:r>
              <a:rPr lang="en-US" dirty="0">
                <a:latin typeface="Calibri" charset="0"/>
              </a:rPr>
              <a:t>Homogeneous</a:t>
            </a:r>
          </a:p>
          <a:p>
            <a:pPr lvl="1" eaLnBrk="1" hangingPunct="1">
              <a:spcBef>
                <a:spcPts val="0"/>
              </a:spcBef>
              <a:spcAft>
                <a:spcPts val="0"/>
              </a:spcAft>
              <a:buFontTx/>
              <a:buChar char="•"/>
            </a:pPr>
            <a:r>
              <a:rPr lang="en-US" dirty="0">
                <a:latin typeface="Calibri" charset="0"/>
              </a:rPr>
              <a:t>Parsimonious</a:t>
            </a:r>
          </a:p>
          <a:p>
            <a:pPr lvl="1" eaLnBrk="1" hangingPunct="1">
              <a:spcBef>
                <a:spcPts val="0"/>
              </a:spcBef>
              <a:spcAft>
                <a:spcPts val="0"/>
              </a:spcAft>
              <a:buFontTx/>
              <a:buChar char="•"/>
            </a:pPr>
            <a:r>
              <a:rPr lang="en-US" dirty="0">
                <a:latin typeface="Calibri" charset="0"/>
              </a:rPr>
              <a:t>Accessible</a:t>
            </a:r>
          </a:p>
          <a:p>
            <a:pPr lvl="1" eaLnBrk="1" hangingPunct="1">
              <a:spcBef>
                <a:spcPts val="0"/>
              </a:spcBef>
              <a:spcAft>
                <a:spcPts val="0"/>
              </a:spcAft>
              <a:buFontTx/>
              <a:buChar char="•"/>
            </a:pPr>
            <a:endParaRPr lang="en-US" sz="2400" dirty="0">
              <a:latin typeface="Calibri" charset="0"/>
            </a:endParaRPr>
          </a:p>
          <a:p>
            <a:pPr lvl="1" eaLnBrk="1" hangingPunct="1">
              <a:spcBef>
                <a:spcPts val="0"/>
              </a:spcBef>
              <a:spcAft>
                <a:spcPts val="0"/>
              </a:spcAft>
              <a:buFontTx/>
              <a:buChar char="•"/>
            </a:pPr>
            <a:endParaRPr lang="en-US" sz="2400" dirty="0">
              <a:latin typeface="Calibri" charset="0"/>
            </a:endParaRPr>
          </a:p>
          <a:p>
            <a:pPr eaLnBrk="1" hangingPunct="1">
              <a:spcBef>
                <a:spcPts val="0"/>
              </a:spcBef>
              <a:spcAft>
                <a:spcPts val="0"/>
              </a:spcAft>
              <a:buFontTx/>
              <a:buChar char="•"/>
            </a:pPr>
            <a:endParaRPr lang="en-US" sz="2800" dirty="0">
              <a:latin typeface="Calibri" charset="0"/>
            </a:endParaRPr>
          </a:p>
        </p:txBody>
      </p:sp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  <p:sp>
        <p:nvSpPr>
          <p:cNvPr id="6149" name="Rectangle 5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 descr="Screen Shot 2015-02-25 at 4.55.15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52" r="-7752"/>
          <a:stretch>
            <a:fillRect/>
          </a:stretch>
        </p:blipFill>
        <p:spPr/>
      </p:pic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</a:t>
            </a:r>
          </a:p>
        </p:txBody>
      </p:sp>
    </p:spTree>
    <p:extLst>
      <p:ext uri="{BB962C8B-B14F-4D97-AF65-F5344CB8AC3E}">
        <p14:creationId xmlns:p14="http://schemas.microsoft.com/office/powerpoint/2010/main" val="250400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</a:t>
            </a:r>
          </a:p>
        </p:txBody>
      </p:sp>
      <p:pic>
        <p:nvPicPr>
          <p:cNvPr id="5" name="Content Placeholder 4" descr="Screen Shot 2018-04-12 at 1.09.50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188" b="-15188"/>
          <a:stretch>
            <a:fillRect/>
          </a:stretch>
        </p:blipFill>
        <p:spPr>
          <a:xfrm>
            <a:off x="457200" y="1620356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2637972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</a:t>
            </a:r>
          </a:p>
        </p:txBody>
      </p:sp>
      <p:pic>
        <p:nvPicPr>
          <p:cNvPr id="4" name="Content Placeholder 3" descr="Screen Shot 2018-04-12 at 1.11.2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995" r="-269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8576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</a:t>
            </a:r>
          </a:p>
        </p:txBody>
      </p:sp>
      <p:pic>
        <p:nvPicPr>
          <p:cNvPr id="4" name="Content Placeholder 3" descr="Screen Shot 2018-04-12 at 1.09.5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849" b="-188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823250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</a:t>
            </a:r>
          </a:p>
        </p:txBody>
      </p:sp>
      <p:pic>
        <p:nvPicPr>
          <p:cNvPr id="4" name="Content Placeholder 3" descr="Screen Shot 2018-04-12 at 1.11.3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330" r="-243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569673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</a:t>
            </a:r>
          </a:p>
        </p:txBody>
      </p:sp>
      <p:pic>
        <p:nvPicPr>
          <p:cNvPr id="4" name="Content Placeholder 3" descr="Screen Shot 2018-04-12 at 1.10.2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367" b="-183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519144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</a:t>
            </a:r>
          </a:p>
        </p:txBody>
      </p:sp>
      <p:pic>
        <p:nvPicPr>
          <p:cNvPr id="4" name="Content Placeholder 3" descr="Screen Shot 2018-04-12 at 1.11.31 PM 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860" r="-308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62327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</a:t>
            </a:r>
          </a:p>
        </p:txBody>
      </p:sp>
      <p:pic>
        <p:nvPicPr>
          <p:cNvPr id="6" name="Content Placeholder 5" descr="Screen Shot 2018-04-12 at 1.11.1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572" b="-857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533308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</a:t>
            </a:r>
          </a:p>
        </p:txBody>
      </p:sp>
      <p:pic>
        <p:nvPicPr>
          <p:cNvPr id="4" name="Content Placeholder 3" descr="Screen Shot 2018-04-12 at 1.11.3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641" r="-286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44301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</a:t>
            </a:r>
          </a:p>
        </p:txBody>
      </p:sp>
      <p:pic>
        <p:nvPicPr>
          <p:cNvPr id="4" name="Content Placeholder 3" descr="Screen Shot 2018-04-12 at 1.11.4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689" b="-116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57492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>
          <a:xfrm>
            <a:off x="1482725" y="323850"/>
            <a:ext cx="6043613" cy="990600"/>
          </a:xfrm>
        </p:spPr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Markets are Dynamic</a:t>
            </a:r>
          </a:p>
        </p:txBody>
      </p:sp>
      <p:sp>
        <p:nvSpPr>
          <p:cNvPr id="650243" name="Rectangle 3"/>
          <p:cNvSpPr>
            <a:spLocks noGrp="1" noChangeArrowheads="1"/>
          </p:cNvSpPr>
          <p:nvPr>
            <p:ph idx="1"/>
          </p:nvPr>
        </p:nvSpPr>
        <p:spPr>
          <a:xfrm>
            <a:off x="370435" y="1609579"/>
            <a:ext cx="8431795" cy="4564826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800" dirty="0">
                <a:effectLst>
                  <a:outerShdw blurRad="38100" dist="38100" dir="2700000" algn="tl">
                    <a:srgbClr val="DDDDDD"/>
                  </a:outerShdw>
                </a:effectLst>
                <a:ea typeface="+mn-ea"/>
                <a:cs typeface="+mn-cs"/>
              </a:rPr>
              <a:t>Segments may be unstable over time</a:t>
            </a:r>
          </a:p>
          <a:p>
            <a:pPr lvl="1" eaLnBrk="1" fontAlgn="auto" hangingPunct="1">
              <a:spcAft>
                <a:spcPts val="0"/>
              </a:spcAft>
              <a:buClr>
                <a:srgbClr val="003399"/>
              </a:buClr>
              <a:buFont typeface="Arial"/>
              <a:buChar char="–"/>
              <a:defRPr/>
            </a:pPr>
            <a:r>
              <a:rPr lang="en-US" dirty="0">
                <a:ea typeface="+mn-ea"/>
              </a:rPr>
              <a:t>Buyer behavior changes</a:t>
            </a:r>
          </a:p>
          <a:p>
            <a:pPr lvl="1" eaLnBrk="1" fontAlgn="auto" hangingPunct="1">
              <a:spcAft>
                <a:spcPts val="0"/>
              </a:spcAft>
              <a:buClr>
                <a:srgbClr val="003399"/>
              </a:buClr>
              <a:buFont typeface="Arial"/>
              <a:buChar char="–"/>
              <a:defRPr/>
            </a:pPr>
            <a:r>
              <a:rPr lang="en-US" dirty="0">
                <a:ea typeface="+mn-ea"/>
              </a:rPr>
              <a:t>Competitors change</a:t>
            </a:r>
          </a:p>
          <a:p>
            <a:pPr lvl="1" eaLnBrk="1" fontAlgn="auto" hangingPunct="1">
              <a:spcAft>
                <a:spcPts val="0"/>
              </a:spcAft>
              <a:buClr>
                <a:srgbClr val="003399"/>
              </a:buClr>
              <a:buFont typeface="Arial"/>
              <a:buChar char="–"/>
              <a:defRPr/>
            </a:pPr>
            <a:r>
              <a:rPr lang="en-US" dirty="0">
                <a:ea typeface="+mn-ea"/>
              </a:rPr>
              <a:t>The business environment changes</a:t>
            </a:r>
          </a:p>
          <a:p>
            <a:pPr lvl="1" eaLnBrk="1" fontAlgn="auto" hangingPunct="1">
              <a:spcAft>
                <a:spcPts val="0"/>
              </a:spcAft>
              <a:buClr>
                <a:schemeClr val="tx1"/>
              </a:buClr>
              <a:buFont typeface="Wingdings" charset="0"/>
              <a:buNone/>
              <a:defRPr/>
            </a:pPr>
            <a:endParaRPr lang="en-US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Clr>
                <a:srgbClr val="1203C2"/>
              </a:buClr>
              <a:buFont typeface="Wingdings" charset="0"/>
              <a:buChar char="§"/>
              <a:defRPr/>
            </a:pPr>
            <a:r>
              <a:rPr lang="en-US" sz="2800" dirty="0">
                <a:effectLst>
                  <a:outerShdw blurRad="38100" dist="38100" dir="2700000" algn="tl">
                    <a:srgbClr val="DDDDDD"/>
                  </a:outerShdw>
                </a:effectLst>
                <a:ea typeface="+mn-ea"/>
                <a:cs typeface="+mn-cs"/>
              </a:rPr>
              <a:t>Important to view segmentation as </a:t>
            </a:r>
          </a:p>
          <a:p>
            <a:pPr lvl="1" eaLnBrk="1" fontAlgn="auto" hangingPunct="1">
              <a:spcAft>
                <a:spcPts val="0"/>
              </a:spcAft>
              <a:buClr>
                <a:srgbClr val="1203C2"/>
              </a:buClr>
              <a:buFont typeface="Arial"/>
              <a:buChar char="–"/>
              <a:defRPr/>
            </a:pPr>
            <a:r>
              <a:rPr lang="en-US" i="1" dirty="0">
                <a:solidFill>
                  <a:srgbClr val="A50021"/>
                </a:solidFill>
                <a:ea typeface="+mn-ea"/>
              </a:rPr>
              <a:t>a process to support business decisions</a:t>
            </a:r>
          </a:p>
          <a:p>
            <a:pPr lvl="1" eaLnBrk="1" fontAlgn="auto" hangingPunct="1">
              <a:spcAft>
                <a:spcPts val="0"/>
              </a:spcAft>
              <a:buClr>
                <a:srgbClr val="1203C2"/>
              </a:buClr>
              <a:buFont typeface="Arial"/>
              <a:buChar char="–"/>
              <a:defRPr/>
            </a:pPr>
            <a:r>
              <a:rPr lang="en-US" dirty="0">
                <a:ea typeface="+mn-ea"/>
              </a:rPr>
              <a:t>not a static classification of the market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024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</a:t>
            </a:r>
          </a:p>
        </p:txBody>
      </p:sp>
      <p:pic>
        <p:nvPicPr>
          <p:cNvPr id="4" name="Content Placeholder 3" descr="Screen Shot 2018-04-12 at 1.11.50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454" r="-374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444309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</a:t>
            </a:r>
          </a:p>
        </p:txBody>
      </p:sp>
      <p:pic>
        <p:nvPicPr>
          <p:cNvPr id="6" name="Content Placeholder 5" descr="Screen Shot 2018-04-12 at 1.11.4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271" b="-232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873978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</a:t>
            </a:r>
          </a:p>
        </p:txBody>
      </p:sp>
      <p:pic>
        <p:nvPicPr>
          <p:cNvPr id="4" name="Content Placeholder 3" descr="Screen Shot 2018-04-12 at 1.11.5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674" r="-306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478305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Clusters?</a:t>
            </a:r>
            <a:br>
              <a:rPr lang="en-US" dirty="0"/>
            </a:br>
            <a:r>
              <a:rPr lang="en-US" dirty="0"/>
              <a:t>Elbow Method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2242" y="1840832"/>
            <a:ext cx="6779515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5019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Clusters?</a:t>
            </a:r>
            <a:br>
              <a:rPr lang="en-US" dirty="0"/>
            </a:br>
            <a:r>
              <a:rPr lang="en-US" dirty="0"/>
              <a:t>Elbow Method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000" r="3685"/>
          <a:stretch/>
        </p:blipFill>
        <p:spPr>
          <a:xfrm>
            <a:off x="397042" y="1938576"/>
            <a:ext cx="8349916" cy="384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51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Clusters?</a:t>
            </a:r>
            <a:br>
              <a:rPr lang="en-US" dirty="0"/>
            </a:br>
            <a:r>
              <a:rPr lang="en-US" dirty="0"/>
              <a:t>Silhouette Analysis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79"/>
          <a:stretch/>
        </p:blipFill>
        <p:spPr>
          <a:xfrm>
            <a:off x="1466210" y="1850775"/>
            <a:ext cx="6635053" cy="434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722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Clusters?</a:t>
            </a:r>
            <a:br>
              <a:rPr lang="en-US" dirty="0"/>
            </a:br>
            <a:r>
              <a:rPr lang="en-US" dirty="0"/>
              <a:t>Silhouette Analysis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485" r="7668"/>
          <a:stretch/>
        </p:blipFill>
        <p:spPr>
          <a:xfrm>
            <a:off x="172208" y="1751270"/>
            <a:ext cx="8799583" cy="413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450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8"/>
          <p:cNvSpPr>
            <a:spLocks noGrp="1" noChangeArrowheads="1"/>
          </p:cNvSpPr>
          <p:nvPr>
            <p:ph type="title"/>
          </p:nvPr>
        </p:nvSpPr>
        <p:spPr>
          <a:xfrm>
            <a:off x="1147763" y="336550"/>
            <a:ext cx="6851650" cy="977900"/>
          </a:xfrm>
          <a:noFill/>
        </p:spPr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Cluster Analysis: Issues</a:t>
            </a:r>
          </a:p>
        </p:txBody>
      </p:sp>
      <p:sp>
        <p:nvSpPr>
          <p:cNvPr id="466953" name="Rectangle 9"/>
          <p:cNvSpPr>
            <a:spLocks noGrp="1" noChangeArrowheads="1"/>
          </p:cNvSpPr>
          <p:nvPr>
            <p:ph idx="1"/>
          </p:nvPr>
        </p:nvSpPr>
        <p:spPr>
          <a:xfrm>
            <a:off x="728663" y="1634728"/>
            <a:ext cx="7712075" cy="4531122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lnSpc>
                <a:spcPct val="90000"/>
              </a:lnSpc>
              <a:spcAft>
                <a:spcPct val="35000"/>
              </a:spcAft>
              <a:buFont typeface="Arial"/>
              <a:buChar char="•"/>
              <a:defRPr/>
            </a:pPr>
            <a:r>
              <a:rPr lang="en-US" sz="2800" dirty="0">
                <a:ea typeface="+mn-ea"/>
                <a:cs typeface="+mn-cs"/>
              </a:rPr>
              <a:t>A measure of similarity/distance between segments</a:t>
            </a:r>
          </a:p>
          <a:p>
            <a:pPr eaLnBrk="1" fontAlgn="auto" hangingPunct="1">
              <a:lnSpc>
                <a:spcPct val="90000"/>
              </a:lnSpc>
              <a:spcAft>
                <a:spcPct val="35000"/>
              </a:spcAft>
              <a:buFont typeface="Arial"/>
              <a:buChar char="•"/>
              <a:defRPr/>
            </a:pPr>
            <a:r>
              <a:rPr lang="en-US" sz="2800" dirty="0">
                <a:ea typeface="+mn-ea"/>
                <a:cs typeface="+mn-cs"/>
              </a:rPr>
              <a:t>Identify </a:t>
            </a:r>
            <a:r>
              <a:rPr lang="ja-JP" altLang="en-US" sz="2800" dirty="0">
                <a:latin typeface="Arial"/>
                <a:ea typeface="+mn-ea"/>
                <a:cs typeface="+mn-cs"/>
              </a:rPr>
              <a:t>“</a:t>
            </a:r>
            <a:r>
              <a:rPr lang="en-US" sz="2800" dirty="0">
                <a:ea typeface="+mn-ea"/>
                <a:cs typeface="+mn-cs"/>
              </a:rPr>
              <a:t>outliers.</a:t>
            </a:r>
            <a:r>
              <a:rPr lang="ja-JP" altLang="en-US" sz="2800" dirty="0">
                <a:latin typeface="Arial"/>
                <a:ea typeface="+mn-ea"/>
                <a:cs typeface="+mn-cs"/>
              </a:rPr>
              <a:t>”</a:t>
            </a:r>
            <a:endParaRPr lang="en-US" sz="2800" dirty="0">
              <a:ea typeface="+mn-ea"/>
              <a:cs typeface="+mn-cs"/>
            </a:endParaRPr>
          </a:p>
          <a:p>
            <a:pPr eaLnBrk="1" fontAlgn="auto" hangingPunct="1">
              <a:buFont typeface="Arial"/>
              <a:buChar char="•"/>
              <a:defRPr/>
            </a:pPr>
            <a:r>
              <a:rPr lang="en-US" sz="2800" dirty="0">
                <a:ea typeface="+mn-ea"/>
                <a:cs typeface="+mn-cs"/>
              </a:rPr>
              <a:t>Select a clustering procedure</a:t>
            </a:r>
          </a:p>
          <a:p>
            <a:pPr marL="862013" lvl="1" eaLnBrk="1" fontAlgn="auto" hangingPunct="1">
              <a:buFont typeface="Arial"/>
              <a:buChar char="–"/>
              <a:defRPr/>
            </a:pPr>
            <a:r>
              <a:rPr lang="en-US" dirty="0">
                <a:ea typeface="+mn-ea"/>
              </a:rPr>
              <a:t>Hierarchical clustering </a:t>
            </a:r>
          </a:p>
          <a:p>
            <a:pPr marL="862013" lvl="1" eaLnBrk="1" fontAlgn="auto" hangingPunct="1">
              <a:buFont typeface="Arial"/>
              <a:buChar char="–"/>
              <a:defRPr/>
            </a:pPr>
            <a:r>
              <a:rPr lang="en-US" dirty="0">
                <a:ea typeface="+mn-ea"/>
              </a:rPr>
              <a:t>Partitioning methods (e.g., K-Means)</a:t>
            </a:r>
          </a:p>
          <a:p>
            <a:pPr eaLnBrk="1" fontAlgn="auto" hangingPunct="1">
              <a:buFont typeface="Arial"/>
              <a:buChar char="•"/>
              <a:defRPr/>
            </a:pPr>
            <a:r>
              <a:rPr lang="en-US" sz="2800" dirty="0">
                <a:ea typeface="+mn-ea"/>
                <a:cs typeface="+mn-cs"/>
              </a:rPr>
              <a:t>Profile clusters</a:t>
            </a:r>
          </a:p>
          <a:p>
            <a:pPr marL="862013" lvl="1" eaLnBrk="1" fontAlgn="auto" hangingPunct="1">
              <a:buFont typeface="Arial"/>
              <a:buChar char="–"/>
              <a:defRPr/>
            </a:pPr>
            <a:r>
              <a:rPr lang="en-US" dirty="0" err="1">
                <a:ea typeface="+mn-ea"/>
              </a:rPr>
              <a:t>Univariate</a:t>
            </a:r>
            <a:r>
              <a:rPr lang="en-US" dirty="0">
                <a:ea typeface="+mn-ea"/>
              </a:rPr>
              <a:t> analysis</a:t>
            </a:r>
          </a:p>
          <a:p>
            <a:pPr marL="862013" lvl="1" eaLnBrk="1" fontAlgn="auto" hangingPunct="1">
              <a:buFont typeface="Arial"/>
              <a:buChar char="–"/>
              <a:defRPr/>
            </a:pPr>
            <a:r>
              <a:rPr lang="en-US" dirty="0">
                <a:ea typeface="+mn-ea"/>
              </a:rPr>
              <a:t>Multiple discriminant analysis</a:t>
            </a:r>
          </a:p>
        </p:txBody>
      </p:sp>
      <p:sp>
        <p:nvSpPr>
          <p:cNvPr id="466946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  <p:sp>
        <p:nvSpPr>
          <p:cNvPr id="466947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  <p:sp>
        <p:nvSpPr>
          <p:cNvPr id="466948" name="Rectangle 4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  <p:sp>
        <p:nvSpPr>
          <p:cNvPr id="466949" name="Rectangle 5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  <p:sp>
        <p:nvSpPr>
          <p:cNvPr id="466950" name="Rectangle 6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  <p:sp>
        <p:nvSpPr>
          <p:cNvPr id="466951" name="Rectangle 7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92" name="Rectangle 8"/>
          <p:cNvSpPr>
            <a:spLocks noGrp="1" noChangeArrowheads="1"/>
          </p:cNvSpPr>
          <p:nvPr>
            <p:ph type="title"/>
          </p:nvPr>
        </p:nvSpPr>
        <p:spPr>
          <a:xfrm>
            <a:off x="452642" y="396875"/>
            <a:ext cx="7971531" cy="97155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Interpreting Cluster Analysis Results</a:t>
            </a:r>
          </a:p>
        </p:txBody>
      </p:sp>
      <p:sp>
        <p:nvSpPr>
          <p:cNvPr id="477193" name="Rectangle 9"/>
          <p:cNvSpPr>
            <a:spLocks noGrp="1" noChangeArrowheads="1"/>
          </p:cNvSpPr>
          <p:nvPr>
            <p:ph idx="1"/>
          </p:nvPr>
        </p:nvSpPr>
        <p:spPr>
          <a:xfrm>
            <a:off x="352055" y="1633281"/>
            <a:ext cx="8449320" cy="4714875"/>
          </a:xfrm>
        </p:spPr>
        <p:txBody>
          <a:bodyPr rtlCol="0">
            <a:normAutofit fontScale="85000"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>
                <a:ea typeface="+mn-ea"/>
                <a:cs typeface="+mn-cs"/>
              </a:rPr>
              <a:t>Select the appropriate number of clusters:</a:t>
            </a:r>
          </a:p>
          <a:p>
            <a:pPr marL="862013" lvl="1" eaLnBrk="1" fontAlgn="auto" hangingPunct="1">
              <a:spcAft>
                <a:spcPct val="60000"/>
              </a:spcAft>
              <a:buFont typeface="Arial"/>
              <a:buChar char="–"/>
              <a:defRPr/>
            </a:pPr>
            <a:r>
              <a:rPr lang="en-US" dirty="0">
                <a:ea typeface="+mn-ea"/>
              </a:rPr>
              <a:t>Are the bases variables highly correlated? (Should we reduce the data through factor analysis before clustering?)</a:t>
            </a:r>
          </a:p>
          <a:p>
            <a:pPr marL="862013" lvl="1" eaLnBrk="1" fontAlgn="auto" hangingPunct="1">
              <a:spcAft>
                <a:spcPct val="60000"/>
              </a:spcAft>
              <a:buFont typeface="Arial"/>
              <a:buChar char="–"/>
              <a:defRPr/>
            </a:pPr>
            <a:r>
              <a:rPr lang="en-US" dirty="0">
                <a:ea typeface="+mn-ea"/>
              </a:rPr>
              <a:t>Are the clusters separated well from each other?</a:t>
            </a:r>
          </a:p>
          <a:p>
            <a:pPr marL="862013" lvl="1" eaLnBrk="1" fontAlgn="auto" hangingPunct="1">
              <a:spcAft>
                <a:spcPct val="60000"/>
              </a:spcAft>
              <a:buFont typeface="Arial"/>
              <a:buChar char="–"/>
              <a:defRPr/>
            </a:pPr>
            <a:r>
              <a:rPr lang="en-US" dirty="0">
                <a:ea typeface="+mn-ea"/>
              </a:rPr>
              <a:t>Should we combine or separate the clusters? </a:t>
            </a:r>
          </a:p>
          <a:p>
            <a:pPr marL="862013"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dirty="0">
                <a:ea typeface="+mn-ea"/>
              </a:rPr>
              <a:t>Can you come up with descriptive names for each cluster?</a:t>
            </a:r>
          </a:p>
          <a:p>
            <a:pPr marL="862013"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endParaRPr lang="en-US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>
                <a:ea typeface="+mn-ea"/>
                <a:cs typeface="+mn-cs"/>
              </a:rPr>
              <a:t>Segment the market independently of your ability to reach the segments (i.e., separately evaluate segmentation and discriminant analysis results).</a:t>
            </a:r>
          </a:p>
        </p:txBody>
      </p:sp>
      <p:sp>
        <p:nvSpPr>
          <p:cNvPr id="477186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  <p:sp>
        <p:nvSpPr>
          <p:cNvPr id="477187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  <p:sp>
        <p:nvSpPr>
          <p:cNvPr id="477188" name="Rectangle 4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  <p:sp>
        <p:nvSpPr>
          <p:cNvPr id="477189" name="Rectangle 5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  <p:sp>
        <p:nvSpPr>
          <p:cNvPr id="477190" name="Rectangle 6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  <p:sp>
        <p:nvSpPr>
          <p:cNvPr id="477191" name="Rectangle 7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291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653816" y="366923"/>
            <a:ext cx="7544036" cy="858838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j-ea"/>
                <a:cs typeface="+mj-cs"/>
              </a:rPr>
              <a:t>The Many Uses of Segmentation</a:t>
            </a:r>
          </a:p>
        </p:txBody>
      </p:sp>
      <p:sp>
        <p:nvSpPr>
          <p:cNvPr id="652290" name="Rectangle 2"/>
          <p:cNvSpPr>
            <a:spLocks noChangeArrowheads="1"/>
          </p:cNvSpPr>
          <p:nvPr/>
        </p:nvSpPr>
        <p:spPr bwMode="auto">
          <a:xfrm>
            <a:off x="671513" y="1990725"/>
            <a:ext cx="8035925" cy="3356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algn="l" defTabSz="114300">
              <a:spcBef>
                <a:spcPct val="0"/>
              </a:spcBef>
              <a:spcAft>
                <a:spcPct val="20000"/>
              </a:spcAft>
              <a:buClr>
                <a:srgbClr val="FF0033"/>
              </a:buClr>
              <a:buSzPct val="175000"/>
              <a:defRPr/>
            </a:pPr>
            <a:r>
              <a:rPr lang="en-US" sz="3200" b="0" dirty="0">
                <a:solidFill>
                  <a:schemeClr val="tx1"/>
                </a:solidFill>
                <a:latin typeface="Calibri"/>
                <a:cs typeface="+mn-cs"/>
              </a:rPr>
              <a:t>Short-term</a:t>
            </a:r>
            <a:r>
              <a:rPr lang="en-US" sz="3200" b="0" dirty="0">
                <a:solidFill>
                  <a:schemeClr val="tx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"/>
                <a:cs typeface="+mn-cs"/>
              </a:rPr>
              <a:t>:</a:t>
            </a:r>
            <a:endParaRPr lang="en-US" b="0" dirty="0">
              <a:solidFill>
                <a:schemeClr val="tx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libri"/>
              <a:cs typeface="+mn-cs"/>
            </a:endParaRPr>
          </a:p>
          <a:p>
            <a:pPr marL="463550" lvl="1" indent="-228600" algn="l" defTabSz="114300">
              <a:spcBef>
                <a:spcPct val="0"/>
              </a:spcBef>
              <a:spcAft>
                <a:spcPct val="0"/>
              </a:spcAft>
              <a:buClr>
                <a:srgbClr val="FF0033"/>
              </a:buClr>
              <a:buSzPct val="125000"/>
              <a:defRPr/>
            </a:pPr>
            <a:endParaRPr lang="en-US" sz="2800" b="0" dirty="0">
              <a:solidFill>
                <a:schemeClr val="tx1"/>
              </a:solidFill>
              <a:latin typeface="Calibri"/>
              <a:cs typeface="+mn-cs"/>
            </a:endParaRPr>
          </a:p>
          <a:p>
            <a:pPr marL="463550" lvl="1" indent="-228600" algn="l" defTabSz="114300"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125000"/>
              <a:buFont typeface="Wingdings" charset="0"/>
              <a:buChar char="§"/>
              <a:defRPr/>
            </a:pPr>
            <a:r>
              <a:rPr lang="en-US" sz="2800" b="0" dirty="0">
                <a:solidFill>
                  <a:schemeClr val="tx1"/>
                </a:solidFill>
                <a:latin typeface="Calibri"/>
                <a:cs typeface="+mn-cs"/>
              </a:rPr>
              <a:t> Sales-force allocation/call planning</a:t>
            </a:r>
          </a:p>
          <a:p>
            <a:pPr marL="463550" lvl="1" indent="-228600" algn="l" defTabSz="114300"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125000"/>
              <a:buFont typeface="Wingdings" charset="0"/>
              <a:buChar char="§"/>
              <a:defRPr/>
            </a:pPr>
            <a:r>
              <a:rPr lang="en-US" sz="2800" b="0" dirty="0">
                <a:solidFill>
                  <a:schemeClr val="tx1"/>
                </a:solidFill>
                <a:latin typeface="Calibri"/>
                <a:cs typeface="+mn-cs"/>
              </a:rPr>
              <a:t> Channel assignment </a:t>
            </a:r>
          </a:p>
          <a:p>
            <a:pPr marL="463550" lvl="1" indent="-228600" algn="l" defTabSz="114300"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125000"/>
              <a:buFont typeface="Wingdings" charset="0"/>
              <a:buChar char="§"/>
              <a:defRPr/>
            </a:pPr>
            <a:r>
              <a:rPr lang="en-US" sz="2800" b="0" dirty="0">
                <a:solidFill>
                  <a:schemeClr val="tx1"/>
                </a:solidFill>
                <a:latin typeface="Calibri"/>
                <a:cs typeface="+mn-cs"/>
              </a:rPr>
              <a:t> Communication program development:  		spending, allocation and messaging</a:t>
            </a:r>
          </a:p>
          <a:p>
            <a:pPr marL="463550" lvl="1" indent="-228600" algn="l" defTabSz="114300"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125000"/>
              <a:buFont typeface="Wingdings" charset="0"/>
              <a:buChar char="§"/>
              <a:defRPr/>
            </a:pPr>
            <a:r>
              <a:rPr lang="en-US" sz="2800" b="0" dirty="0">
                <a:solidFill>
                  <a:schemeClr val="tx1"/>
                </a:solidFill>
                <a:latin typeface="Calibri"/>
                <a:cs typeface="+mn-cs"/>
              </a:rPr>
              <a:t> Pricing</a:t>
            </a:r>
          </a:p>
          <a:p>
            <a:pPr marL="463550" lvl="1" indent="-228600" algn="l" defTabSz="114300"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125000"/>
              <a:buFont typeface="Wingdings" charset="0"/>
              <a:buNone/>
              <a:defRPr/>
            </a:pPr>
            <a:endParaRPr lang="en-US" sz="2800" b="0" dirty="0">
              <a:solidFill>
                <a:schemeClr val="tx1"/>
              </a:solidFill>
              <a:latin typeface="Calibri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2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2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2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338" name="Rectangle 2"/>
          <p:cNvSpPr>
            <a:spLocks noChangeArrowheads="1"/>
          </p:cNvSpPr>
          <p:nvPr/>
        </p:nvSpPr>
        <p:spPr bwMode="auto">
          <a:xfrm>
            <a:off x="339482" y="1752600"/>
            <a:ext cx="8650494" cy="2851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algn="l">
              <a:spcBef>
                <a:spcPct val="0"/>
              </a:spcBef>
              <a:spcAft>
                <a:spcPct val="20000"/>
              </a:spcAft>
              <a:buClr>
                <a:srgbClr val="FF0033"/>
              </a:buClr>
              <a:buSzPct val="175000"/>
              <a:defRPr/>
            </a:pPr>
            <a:r>
              <a:rPr lang="en-US" sz="3200" b="0" dirty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libri"/>
                <a:cs typeface="+mn-cs"/>
              </a:rPr>
              <a:t>Longer term</a:t>
            </a:r>
            <a:r>
              <a:rPr lang="en-US" sz="3200" b="0" dirty="0">
                <a:solidFill>
                  <a:srgbClr val="000000"/>
                </a:solidFill>
                <a:latin typeface="Calibri"/>
                <a:cs typeface="+mn-cs"/>
              </a:rPr>
              <a:t>:</a:t>
            </a:r>
          </a:p>
          <a:p>
            <a:pPr algn="l">
              <a:spcBef>
                <a:spcPct val="0"/>
              </a:spcBef>
              <a:spcAft>
                <a:spcPct val="20000"/>
              </a:spcAft>
              <a:buClr>
                <a:srgbClr val="FF0033"/>
              </a:buClr>
              <a:buSzPct val="175000"/>
              <a:defRPr/>
            </a:pPr>
            <a:endParaRPr lang="en-US" sz="1600" b="0" dirty="0">
              <a:solidFill>
                <a:srgbClr val="000000"/>
              </a:solidFill>
              <a:latin typeface="Calibri"/>
              <a:cs typeface="+mn-cs"/>
            </a:endParaRPr>
          </a:p>
          <a:p>
            <a:pPr marL="685800" lvl="1" indent="-508000" algn="l"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125000"/>
              <a:buFont typeface="Wingdings" charset="0"/>
              <a:buChar char="§"/>
              <a:defRPr/>
            </a:pPr>
            <a:r>
              <a:rPr lang="en-US" sz="2800" b="0" dirty="0">
                <a:solidFill>
                  <a:srgbClr val="000000"/>
                </a:solidFill>
                <a:latin typeface="Calibri"/>
                <a:cs typeface="+mn-cs"/>
              </a:rPr>
              <a:t>Emerging needs (Opportunity-focused segmentation)</a:t>
            </a:r>
          </a:p>
          <a:p>
            <a:pPr marL="685800" lvl="1" indent="-508000" algn="l"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125000"/>
              <a:buFont typeface="Wingdings" charset="0"/>
              <a:buChar char="§"/>
              <a:defRPr/>
            </a:pPr>
            <a:r>
              <a:rPr lang="en-US" sz="2800" b="0" dirty="0">
                <a:solidFill>
                  <a:srgbClr val="000000"/>
                </a:solidFill>
                <a:latin typeface="Calibri"/>
                <a:cs typeface="+mn-cs"/>
              </a:rPr>
              <a:t>New and evolving segments to serve</a:t>
            </a:r>
          </a:p>
          <a:p>
            <a:pPr marL="685800" lvl="1" indent="-508000" algn="l"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125000"/>
              <a:buFont typeface="Wingdings" charset="0"/>
              <a:buChar char="§"/>
              <a:defRPr/>
            </a:pPr>
            <a:r>
              <a:rPr lang="en-US" sz="2800" b="0" dirty="0">
                <a:solidFill>
                  <a:srgbClr val="000000"/>
                </a:solidFill>
                <a:latin typeface="Calibri"/>
                <a:cs typeface="+mn-cs"/>
              </a:rPr>
              <a:t>Planning for segment development/growth and anticipating competitive threats</a:t>
            </a:r>
          </a:p>
          <a:p>
            <a:pPr marL="685800" lvl="1" indent="-508000" algn="l"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125000"/>
              <a:buFont typeface="Wingdings" charset="0"/>
              <a:buChar char="§"/>
              <a:defRPr/>
            </a:pPr>
            <a:endParaRPr lang="en-US" sz="2800" b="0" dirty="0">
              <a:solidFill>
                <a:srgbClr val="000000"/>
              </a:solidFill>
              <a:latin typeface="Calibri"/>
              <a:cs typeface="+mn-cs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3816" y="366923"/>
            <a:ext cx="7544036" cy="8588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b="0" dirty="0">
                <a:ea typeface="+mj-ea"/>
                <a:cs typeface="+mj-cs"/>
              </a:rPr>
              <a:t>The Many Uses of Segmentation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ChangeArrowheads="1"/>
          </p:cNvSpPr>
          <p:nvPr/>
        </p:nvSpPr>
        <p:spPr bwMode="auto">
          <a:xfrm>
            <a:off x="685800" y="60960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  <p:sp>
        <p:nvSpPr>
          <p:cNvPr id="497667" name="Rectangle 3"/>
          <p:cNvSpPr>
            <a:spLocks noChangeArrowheads="1"/>
          </p:cNvSpPr>
          <p:nvPr/>
        </p:nvSpPr>
        <p:spPr bwMode="auto">
          <a:xfrm>
            <a:off x="3124200" y="60960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  <p:sp>
        <p:nvSpPr>
          <p:cNvPr id="497668" name="Rectangle 4"/>
          <p:cNvSpPr>
            <a:spLocks noChangeArrowheads="1"/>
          </p:cNvSpPr>
          <p:nvPr/>
        </p:nvSpPr>
        <p:spPr bwMode="auto">
          <a:xfrm>
            <a:off x="685800" y="60960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  <p:sp>
        <p:nvSpPr>
          <p:cNvPr id="497669" name="Rectangle 5"/>
          <p:cNvSpPr>
            <a:spLocks noChangeArrowheads="1"/>
          </p:cNvSpPr>
          <p:nvPr/>
        </p:nvSpPr>
        <p:spPr bwMode="auto">
          <a:xfrm>
            <a:off x="3124200" y="60960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"/>
              <a:cs typeface="+mn-cs"/>
            </a:endParaRPr>
          </a:p>
        </p:txBody>
      </p:sp>
      <p:sp>
        <p:nvSpPr>
          <p:cNvPr id="497670" name="Rectangle 6"/>
          <p:cNvSpPr>
            <a:spLocks noChangeArrowheads="1"/>
          </p:cNvSpPr>
          <p:nvPr/>
        </p:nvSpPr>
        <p:spPr bwMode="auto">
          <a:xfrm>
            <a:off x="477790" y="368425"/>
            <a:ext cx="8097264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b="0" dirty="0">
                <a:solidFill>
                  <a:srgbClr val="000000"/>
                </a:solidFill>
                <a:latin typeface="Calibri"/>
                <a:cs typeface="+mn-cs"/>
              </a:rPr>
              <a:t>Variables to Describe Markets</a:t>
            </a:r>
          </a:p>
        </p:txBody>
      </p:sp>
      <p:grpSp>
        <p:nvGrpSpPr>
          <p:cNvPr id="36871" name="Group 7"/>
          <p:cNvGrpSpPr>
            <a:grpSpLocks/>
          </p:cNvGrpSpPr>
          <p:nvPr/>
        </p:nvGrpSpPr>
        <p:grpSpPr bwMode="auto">
          <a:xfrm>
            <a:off x="795338" y="1590675"/>
            <a:ext cx="7553325" cy="4914027"/>
            <a:chOff x="501" y="1002"/>
            <a:chExt cx="4758" cy="3126"/>
          </a:xfrm>
        </p:grpSpPr>
        <p:sp>
          <p:nvSpPr>
            <p:cNvPr id="497672" name="Rectangle 8"/>
            <p:cNvSpPr>
              <a:spLocks noChangeArrowheads="1"/>
            </p:cNvSpPr>
            <p:nvPr/>
          </p:nvSpPr>
          <p:spPr bwMode="auto">
            <a:xfrm>
              <a:off x="501" y="1027"/>
              <a:ext cx="4758" cy="30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algn="l">
                <a:lnSpc>
                  <a:spcPct val="85000"/>
                </a:lnSpc>
                <a:spcBef>
                  <a:spcPct val="0"/>
                </a:spcBef>
                <a:spcAft>
                  <a:spcPct val="80000"/>
                </a:spcAft>
                <a:tabLst>
                  <a:tab pos="1803400" algn="l"/>
                  <a:tab pos="2759075" algn="ctr"/>
                  <a:tab pos="4279900" algn="l"/>
                  <a:tab pos="5722938" algn="ctr"/>
                </a:tabLst>
                <a:defRPr/>
              </a:pPr>
              <a:r>
                <a:rPr lang="en-US" sz="1500" b="0" dirty="0">
                  <a:solidFill>
                    <a:schemeClr val="tx1"/>
                  </a:solidFill>
                  <a:latin typeface="Calibri"/>
                  <a:cs typeface="+mn-cs"/>
                </a:rPr>
                <a:t>		</a:t>
              </a:r>
              <a:r>
                <a:rPr lang="en-US" sz="1500" b="0" dirty="0">
                  <a:solidFill>
                    <a:schemeClr val="hlink"/>
                  </a:solidFill>
                  <a:latin typeface="Calibri"/>
                  <a:cs typeface="+mn-cs"/>
                </a:rPr>
                <a:t>Consumer		Industrial</a:t>
              </a:r>
            </a:p>
            <a:p>
              <a:pPr algn="l">
                <a:lnSpc>
                  <a:spcPct val="85000"/>
                </a:lnSpc>
                <a:spcBef>
                  <a:spcPct val="0"/>
                </a:spcBef>
                <a:spcAft>
                  <a:spcPct val="25000"/>
                </a:spcAft>
                <a:tabLst>
                  <a:tab pos="1803400" algn="l"/>
                  <a:tab pos="2759075" algn="ctr"/>
                  <a:tab pos="4279900" algn="l"/>
                  <a:tab pos="5722938" algn="ctr"/>
                </a:tabLst>
                <a:defRPr/>
              </a:pPr>
              <a:r>
                <a:rPr lang="en-US" sz="1500" b="0" i="1" dirty="0">
                  <a:solidFill>
                    <a:srgbClr val="000000"/>
                  </a:solidFill>
                  <a:latin typeface="Calibri"/>
                  <a:cs typeface="+mn-cs"/>
                </a:rPr>
                <a:t>Descriptors</a:t>
              </a:r>
              <a:r>
                <a:rPr lang="en-US" sz="1500" b="0" dirty="0">
                  <a:solidFill>
                    <a:srgbClr val="000000"/>
                  </a:solidFill>
                  <a:latin typeface="Calibri"/>
                  <a:cs typeface="+mn-cs"/>
                </a:rPr>
                <a:t>	</a:t>
              </a:r>
            </a:p>
            <a:p>
              <a:pPr algn="l">
                <a:lnSpc>
                  <a:spcPct val="85000"/>
                </a:lnSpc>
                <a:spcBef>
                  <a:spcPct val="0"/>
                </a:spcBef>
                <a:spcAft>
                  <a:spcPct val="25000"/>
                </a:spcAft>
                <a:tabLst>
                  <a:tab pos="1803400" algn="l"/>
                  <a:tab pos="2759075" algn="ctr"/>
                  <a:tab pos="4279900" algn="l"/>
                  <a:tab pos="5722938" algn="ctr"/>
                </a:tabLst>
                <a:defRPr/>
              </a:pPr>
              <a:r>
                <a:rPr lang="en-US" sz="1500" b="0" dirty="0">
                  <a:solidFill>
                    <a:srgbClr val="000000"/>
                  </a:solidFill>
                  <a:latin typeface="Calibri"/>
                  <a:cs typeface="+mn-cs"/>
                </a:rPr>
                <a:t>	Age, income, marital status,	Industry, size, location, current</a:t>
              </a:r>
              <a:br>
                <a:rPr lang="en-US" sz="1500" b="0" dirty="0">
                  <a:solidFill>
                    <a:srgbClr val="000000"/>
                  </a:solidFill>
                  <a:latin typeface="Calibri"/>
                  <a:cs typeface="+mn-cs"/>
                </a:rPr>
              </a:br>
              <a:r>
                <a:rPr lang="en-US" sz="1500" b="0" dirty="0">
                  <a:solidFill>
                    <a:srgbClr val="000000"/>
                  </a:solidFill>
                  <a:latin typeface="Calibri"/>
                  <a:cs typeface="+mn-cs"/>
                </a:rPr>
                <a:t>   Demographics	etc.		etc.</a:t>
              </a:r>
            </a:p>
            <a:p>
              <a:pPr algn="l">
                <a:lnSpc>
                  <a:spcPct val="85000"/>
                </a:lnSpc>
                <a:spcBef>
                  <a:spcPct val="0"/>
                </a:spcBef>
                <a:spcAft>
                  <a:spcPct val="25000"/>
                </a:spcAft>
                <a:tabLst>
                  <a:tab pos="1803400" algn="l"/>
                  <a:tab pos="2759075" algn="ctr"/>
                  <a:tab pos="4279900" algn="l"/>
                  <a:tab pos="5722938" algn="ctr"/>
                </a:tabLst>
                <a:defRPr/>
              </a:pPr>
              <a:endParaRPr lang="en-US" sz="1500" b="0" dirty="0">
                <a:solidFill>
                  <a:srgbClr val="000000"/>
                </a:solidFill>
                <a:latin typeface="Calibri"/>
                <a:cs typeface="+mn-cs"/>
              </a:endParaRPr>
            </a:p>
            <a:p>
              <a:pPr algn="l">
                <a:lnSpc>
                  <a:spcPct val="85000"/>
                </a:lnSpc>
                <a:spcBef>
                  <a:spcPct val="0"/>
                </a:spcBef>
                <a:spcAft>
                  <a:spcPct val="25000"/>
                </a:spcAft>
                <a:tabLst>
                  <a:tab pos="1803400" algn="l"/>
                  <a:tab pos="2759075" algn="ctr"/>
                  <a:tab pos="4279900" algn="l"/>
                  <a:tab pos="5722938" algn="ctr"/>
                </a:tabLst>
                <a:defRPr/>
              </a:pPr>
              <a:r>
                <a:rPr lang="en-US" sz="1500" b="0" dirty="0">
                  <a:solidFill>
                    <a:srgbClr val="000000"/>
                  </a:solidFill>
                  <a:latin typeface="Calibri"/>
                  <a:cs typeface="+mn-cs"/>
                </a:rPr>
                <a:t>   Psychographics	Lifestyle, values, &amp;	Personality characteristics of</a:t>
              </a:r>
              <a:br>
                <a:rPr lang="en-US" sz="1500" b="0" dirty="0">
                  <a:solidFill>
                    <a:srgbClr val="000000"/>
                  </a:solidFill>
                  <a:latin typeface="Calibri"/>
                  <a:cs typeface="+mn-cs"/>
                </a:rPr>
              </a:br>
              <a:r>
                <a:rPr lang="en-US" sz="1500" b="0" dirty="0">
                  <a:solidFill>
                    <a:srgbClr val="000000"/>
                  </a:solidFill>
                  <a:latin typeface="Calibri"/>
                  <a:cs typeface="+mn-cs"/>
                </a:rPr>
                <a:t>	personality characteristics.	decision makers.</a:t>
              </a:r>
            </a:p>
            <a:p>
              <a:pPr algn="l">
                <a:lnSpc>
                  <a:spcPct val="85000"/>
                </a:lnSpc>
                <a:spcBef>
                  <a:spcPct val="0"/>
                </a:spcBef>
                <a:spcAft>
                  <a:spcPct val="25000"/>
                </a:spcAft>
                <a:tabLst>
                  <a:tab pos="1803400" algn="l"/>
                  <a:tab pos="2759075" algn="ctr"/>
                  <a:tab pos="4279900" algn="l"/>
                  <a:tab pos="5722938" algn="ctr"/>
                </a:tabLst>
                <a:defRPr/>
              </a:pPr>
              <a:endParaRPr lang="en-US" sz="1500" b="0" dirty="0">
                <a:solidFill>
                  <a:srgbClr val="000000"/>
                </a:solidFill>
                <a:latin typeface="Calibri"/>
                <a:cs typeface="+mn-cs"/>
              </a:endParaRPr>
            </a:p>
            <a:p>
              <a:pPr algn="l">
                <a:lnSpc>
                  <a:spcPct val="85000"/>
                </a:lnSpc>
                <a:spcBef>
                  <a:spcPct val="0"/>
                </a:spcBef>
                <a:spcAft>
                  <a:spcPct val="25000"/>
                </a:spcAft>
                <a:tabLst>
                  <a:tab pos="1803400" algn="l"/>
                  <a:tab pos="2759075" algn="ctr"/>
                  <a:tab pos="4279900" algn="l"/>
                  <a:tab pos="5722938" algn="ctr"/>
                </a:tabLst>
                <a:defRPr/>
              </a:pPr>
              <a:r>
                <a:rPr lang="en-US" sz="1500" b="0" dirty="0">
                  <a:solidFill>
                    <a:srgbClr val="000000"/>
                  </a:solidFill>
                  <a:latin typeface="Calibri"/>
                  <a:cs typeface="+mn-cs"/>
                </a:rPr>
                <a:t>   Behavior	Use occasions, usage level,	Use occasions, usage level,</a:t>
              </a:r>
              <a:br>
                <a:rPr lang="en-US" sz="1500" b="0" dirty="0">
                  <a:solidFill>
                    <a:srgbClr val="000000"/>
                  </a:solidFill>
                  <a:latin typeface="Calibri"/>
                  <a:cs typeface="+mn-cs"/>
                </a:rPr>
              </a:br>
              <a:r>
                <a:rPr lang="en-US" sz="1500" b="0" dirty="0">
                  <a:solidFill>
                    <a:srgbClr val="000000"/>
                  </a:solidFill>
                  <a:latin typeface="Calibri"/>
                  <a:cs typeface="+mn-cs"/>
                </a:rPr>
                <a:t>	complementary &amp;	complementary &amp; substitute</a:t>
              </a:r>
              <a:br>
                <a:rPr lang="en-US" sz="1500" b="0" dirty="0">
                  <a:solidFill>
                    <a:srgbClr val="000000"/>
                  </a:solidFill>
                  <a:latin typeface="Calibri"/>
                  <a:cs typeface="+mn-cs"/>
                </a:rPr>
              </a:br>
              <a:r>
                <a:rPr lang="en-US" sz="1500" b="0" dirty="0">
                  <a:solidFill>
                    <a:srgbClr val="000000"/>
                  </a:solidFill>
                  <a:latin typeface="Calibri"/>
                  <a:cs typeface="+mn-cs"/>
                </a:rPr>
                <a:t>	substitute products used,	products used, brand loyalty, order</a:t>
              </a:r>
              <a:br>
                <a:rPr lang="en-US" sz="1500" b="0" dirty="0">
                  <a:solidFill>
                    <a:srgbClr val="000000"/>
                  </a:solidFill>
                  <a:latin typeface="Calibri"/>
                  <a:cs typeface="+mn-cs"/>
                </a:rPr>
              </a:br>
              <a:r>
                <a:rPr lang="en-US" sz="1500" b="0" dirty="0">
                  <a:solidFill>
                    <a:srgbClr val="000000"/>
                  </a:solidFill>
                  <a:latin typeface="Calibri"/>
                  <a:cs typeface="+mn-cs"/>
                </a:rPr>
                <a:t>	brand loyalty, etc.	size, applications, etc.</a:t>
              </a:r>
            </a:p>
            <a:p>
              <a:pPr algn="l">
                <a:lnSpc>
                  <a:spcPct val="85000"/>
                </a:lnSpc>
                <a:spcBef>
                  <a:spcPct val="0"/>
                </a:spcBef>
                <a:spcAft>
                  <a:spcPct val="25000"/>
                </a:spcAft>
                <a:tabLst>
                  <a:tab pos="1803400" algn="l"/>
                  <a:tab pos="2759075" algn="ctr"/>
                  <a:tab pos="4279900" algn="l"/>
                  <a:tab pos="5722938" algn="ctr"/>
                </a:tabLst>
                <a:defRPr/>
              </a:pPr>
              <a:endParaRPr lang="en-US" sz="1500" b="0" dirty="0">
                <a:solidFill>
                  <a:srgbClr val="000000"/>
                </a:solidFill>
                <a:latin typeface="Calibri"/>
                <a:cs typeface="+mn-cs"/>
              </a:endParaRPr>
            </a:p>
            <a:p>
              <a:pPr algn="l">
                <a:lnSpc>
                  <a:spcPct val="85000"/>
                </a:lnSpc>
                <a:spcBef>
                  <a:spcPct val="0"/>
                </a:spcBef>
                <a:spcAft>
                  <a:spcPct val="25000"/>
                </a:spcAft>
                <a:tabLst>
                  <a:tab pos="1803400" algn="l"/>
                  <a:tab pos="2759075" algn="ctr"/>
                  <a:tab pos="4279900" algn="l"/>
                  <a:tab pos="5722938" algn="ctr"/>
                </a:tabLst>
                <a:defRPr/>
              </a:pPr>
              <a:r>
                <a:rPr lang="en-US" sz="1500" b="0" dirty="0">
                  <a:solidFill>
                    <a:srgbClr val="000000"/>
                  </a:solidFill>
                  <a:latin typeface="Calibri"/>
                  <a:cs typeface="+mn-cs"/>
                </a:rPr>
                <a:t>   Decision Making	Individual or group	Formalization of purchasing</a:t>
              </a:r>
              <a:br>
                <a:rPr lang="en-US" sz="1500" b="0" dirty="0">
                  <a:solidFill>
                    <a:srgbClr val="000000"/>
                  </a:solidFill>
                  <a:latin typeface="Calibri"/>
                  <a:cs typeface="+mn-cs"/>
                </a:rPr>
              </a:br>
              <a:r>
                <a:rPr lang="en-US" sz="1500" b="0" dirty="0">
                  <a:solidFill>
                    <a:srgbClr val="000000"/>
                  </a:solidFill>
                  <a:latin typeface="Calibri"/>
                  <a:cs typeface="+mn-cs"/>
                </a:rPr>
                <a:t>	(family) choice, low or high	procedures, size &amp; characteristics</a:t>
              </a:r>
              <a:br>
                <a:rPr lang="en-US" sz="1500" b="0" dirty="0">
                  <a:solidFill>
                    <a:srgbClr val="000000"/>
                  </a:solidFill>
                  <a:latin typeface="Calibri"/>
                  <a:cs typeface="+mn-cs"/>
                </a:rPr>
              </a:br>
              <a:r>
                <a:rPr lang="en-US" sz="1500" b="0" dirty="0">
                  <a:solidFill>
                    <a:srgbClr val="000000"/>
                  </a:solidFill>
                  <a:latin typeface="Calibri"/>
                  <a:cs typeface="+mn-cs"/>
                </a:rPr>
                <a:t>	involvement purchase, etc.	of decision making group, etc.</a:t>
              </a:r>
            </a:p>
            <a:p>
              <a:pPr algn="l">
                <a:lnSpc>
                  <a:spcPct val="85000"/>
                </a:lnSpc>
                <a:spcBef>
                  <a:spcPct val="0"/>
                </a:spcBef>
                <a:spcAft>
                  <a:spcPct val="25000"/>
                </a:spcAft>
                <a:tabLst>
                  <a:tab pos="1803400" algn="l"/>
                  <a:tab pos="2759075" algn="ctr"/>
                  <a:tab pos="4279900" algn="l"/>
                  <a:tab pos="5722938" algn="ctr"/>
                </a:tabLst>
                <a:defRPr/>
              </a:pPr>
              <a:endParaRPr lang="en-US" sz="1500" b="0" dirty="0">
                <a:solidFill>
                  <a:srgbClr val="000000"/>
                </a:solidFill>
                <a:latin typeface="Calibri"/>
                <a:cs typeface="+mn-cs"/>
              </a:endParaRPr>
            </a:p>
            <a:p>
              <a:pPr algn="l">
                <a:lnSpc>
                  <a:spcPct val="85000"/>
                </a:lnSpc>
                <a:spcBef>
                  <a:spcPct val="0"/>
                </a:spcBef>
                <a:spcAft>
                  <a:spcPct val="25000"/>
                </a:spcAft>
                <a:tabLst>
                  <a:tab pos="1803400" algn="l"/>
                  <a:tab pos="2759075" algn="ctr"/>
                  <a:tab pos="4279900" algn="l"/>
                  <a:tab pos="5722938" algn="ctr"/>
                </a:tabLst>
                <a:defRPr/>
              </a:pPr>
              <a:r>
                <a:rPr lang="en-US" sz="1500" b="0" dirty="0">
                  <a:solidFill>
                    <a:srgbClr val="000000"/>
                  </a:solidFill>
                  <a:latin typeface="Calibri"/>
                  <a:cs typeface="+mn-cs"/>
                </a:rPr>
                <a:t>   Media Patterns	Level of use, types of	Level of use, types of media used,</a:t>
              </a:r>
              <a:br>
                <a:rPr lang="en-US" sz="1500" b="0" dirty="0">
                  <a:solidFill>
                    <a:srgbClr val="000000"/>
                  </a:solidFill>
                  <a:latin typeface="Calibri"/>
                  <a:cs typeface="+mn-cs"/>
                </a:rPr>
              </a:br>
              <a:r>
                <a:rPr lang="en-US" sz="1500" b="0" dirty="0">
                  <a:solidFill>
                    <a:srgbClr val="000000"/>
                  </a:solidFill>
                  <a:latin typeface="Calibri"/>
                  <a:cs typeface="+mn-cs"/>
                </a:rPr>
                <a:t>	media used, times of use,	time of use, patronage at trade shows,</a:t>
              </a:r>
              <a:br>
                <a:rPr lang="en-US" sz="1500" b="0" dirty="0">
                  <a:solidFill>
                    <a:srgbClr val="000000"/>
                  </a:solidFill>
                  <a:latin typeface="Calibri"/>
                  <a:cs typeface="+mn-cs"/>
                </a:rPr>
              </a:br>
              <a:r>
                <a:rPr lang="en-US" sz="1500" b="0" dirty="0">
                  <a:solidFill>
                    <a:srgbClr val="000000"/>
                  </a:solidFill>
                  <a:latin typeface="Calibri"/>
                  <a:cs typeface="+mn-cs"/>
                </a:rPr>
                <a:t>	etc.		receptivity of sales people, etc.</a:t>
              </a:r>
              <a:r>
                <a:rPr lang="en-US" sz="1500" b="0" dirty="0">
                  <a:solidFill>
                    <a:schemeClr val="hlink"/>
                  </a:solidFill>
                  <a:latin typeface="Calibri"/>
                  <a:cs typeface="+mn-cs"/>
                </a:rPr>
                <a:t>	</a:t>
              </a:r>
            </a:p>
          </p:txBody>
        </p:sp>
        <p:sp>
          <p:nvSpPr>
            <p:cNvPr id="497673" name="Line 9"/>
            <p:cNvSpPr>
              <a:spLocks noChangeShapeType="1"/>
            </p:cNvSpPr>
            <p:nvPr/>
          </p:nvSpPr>
          <p:spPr bwMode="auto">
            <a:xfrm>
              <a:off x="541" y="1002"/>
              <a:ext cx="4556" cy="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alibri"/>
                <a:cs typeface="+mn-cs"/>
              </a:endParaRPr>
            </a:p>
          </p:txBody>
        </p:sp>
        <p:sp>
          <p:nvSpPr>
            <p:cNvPr id="497674" name="Line 10"/>
            <p:cNvSpPr>
              <a:spLocks noChangeShapeType="1"/>
            </p:cNvSpPr>
            <p:nvPr/>
          </p:nvSpPr>
          <p:spPr bwMode="auto">
            <a:xfrm>
              <a:off x="539" y="1247"/>
              <a:ext cx="4558" cy="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alibri"/>
                <a:cs typeface="+mn-cs"/>
              </a:endParaRPr>
            </a:p>
          </p:txBody>
        </p:sp>
        <p:sp>
          <p:nvSpPr>
            <p:cNvPr id="497675" name="Line 11"/>
            <p:cNvSpPr>
              <a:spLocks noChangeShapeType="1"/>
            </p:cNvSpPr>
            <p:nvPr/>
          </p:nvSpPr>
          <p:spPr bwMode="auto">
            <a:xfrm>
              <a:off x="538" y="4128"/>
              <a:ext cx="4559" cy="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alibri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151918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Appropriate Segmentation Bases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7942"/>
            <a:ext cx="8229600" cy="5121081"/>
          </a:xfrm>
        </p:spPr>
        <p:txBody>
          <a:bodyPr/>
          <a:lstStyle/>
          <a:p>
            <a:r>
              <a:rPr lang="en-US" dirty="0"/>
              <a:t>General</a:t>
            </a:r>
          </a:p>
          <a:p>
            <a:pPr lvl="1"/>
            <a:r>
              <a:rPr lang="en-US" dirty="0"/>
              <a:t>Brand loyal </a:t>
            </a:r>
            <a:r>
              <a:rPr lang="en-US" dirty="0" err="1"/>
              <a:t>vs</a:t>
            </a:r>
            <a:r>
              <a:rPr lang="en-US" dirty="0"/>
              <a:t> brand switchers</a:t>
            </a:r>
          </a:p>
          <a:p>
            <a:endParaRPr lang="en-US" dirty="0"/>
          </a:p>
          <a:p>
            <a:r>
              <a:rPr lang="en-US" dirty="0"/>
              <a:t>Positioning</a:t>
            </a:r>
          </a:p>
          <a:p>
            <a:pPr lvl="1"/>
            <a:r>
              <a:rPr lang="en-US" dirty="0"/>
              <a:t>Cheapskates </a:t>
            </a:r>
            <a:r>
              <a:rPr lang="en-US" dirty="0" err="1"/>
              <a:t>vs</a:t>
            </a:r>
            <a:r>
              <a:rPr lang="en-US" dirty="0"/>
              <a:t> quality seekers</a:t>
            </a:r>
          </a:p>
          <a:p>
            <a:endParaRPr lang="en-US" dirty="0"/>
          </a:p>
          <a:p>
            <a:r>
              <a:rPr lang="en-US" dirty="0"/>
              <a:t>Pricing: Price sensitivity</a:t>
            </a:r>
          </a:p>
          <a:p>
            <a:endParaRPr lang="en-US" dirty="0"/>
          </a:p>
          <a:p>
            <a:r>
              <a:rPr lang="en-US" dirty="0"/>
              <a:t>Advertising: Media use</a:t>
            </a:r>
          </a:p>
        </p:txBody>
      </p:sp>
    </p:spTree>
    <p:extLst>
      <p:ext uri="{BB962C8B-B14F-4D97-AF65-F5344CB8AC3E}">
        <p14:creationId xmlns:p14="http://schemas.microsoft.com/office/powerpoint/2010/main" val="1078268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155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1490587919</TotalTime>
  <Pages>63</Pages>
  <Words>907</Words>
  <Application>Microsoft Macintosh PowerPoint</Application>
  <PresentationFormat>On-screen Show (4:3)</PresentationFormat>
  <Paragraphs>199</Paragraphs>
  <Slides>48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Symbol</vt:lpstr>
      <vt:lpstr>Times New Roman</vt:lpstr>
      <vt:lpstr>Wingdings</vt:lpstr>
      <vt:lpstr>Office Theme</vt:lpstr>
      <vt:lpstr>Marketing Analytics</vt:lpstr>
      <vt:lpstr>Clustering</vt:lpstr>
      <vt:lpstr>Market Segmentation</vt:lpstr>
      <vt:lpstr>Markets are Dynamic</vt:lpstr>
      <vt:lpstr>The Many Uses of Segmentation</vt:lpstr>
      <vt:lpstr>PowerPoint Presentation</vt:lpstr>
      <vt:lpstr>PowerPoint Presentation</vt:lpstr>
      <vt:lpstr>Appropriate Segmentation Bases</vt:lpstr>
      <vt:lpstr>Your Examples</vt:lpstr>
      <vt:lpstr>Cluster Analysis</vt:lpstr>
      <vt:lpstr>Clustering</vt:lpstr>
      <vt:lpstr>What does “close” mean? Euclidean Distance</vt:lpstr>
      <vt:lpstr>What does “close” mean? Manhattan distance</vt:lpstr>
      <vt:lpstr>Clustering</vt:lpstr>
      <vt:lpstr>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Hierarchical Clustering</vt:lpstr>
      <vt:lpstr>Doing Cluster Analysis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How Many Clusters? Elbow Method</vt:lpstr>
      <vt:lpstr>How Many Clusters? Elbow Method</vt:lpstr>
      <vt:lpstr>How Many Clusters? Silhouette Analysis</vt:lpstr>
      <vt:lpstr>How Many Clusters? Silhouette Analysis</vt:lpstr>
      <vt:lpstr>Cluster Analysis: Issues</vt:lpstr>
      <vt:lpstr>Interpreting Cluster Analysis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Perceptual mapping</dc:title>
  <dc:subject/>
  <dc:creator>Smeal College of Business Administration</dc:creator>
  <cp:keywords/>
  <dc:description/>
  <cp:lastModifiedBy>Ozgur Ozluk</cp:lastModifiedBy>
  <cp:revision>138</cp:revision>
  <cp:lastPrinted>2000-09-18T13:50:39Z</cp:lastPrinted>
  <dcterms:created xsi:type="dcterms:W3CDTF">1997-06-28T17:41:58Z</dcterms:created>
  <dcterms:modified xsi:type="dcterms:W3CDTF">2020-04-08T11:31:13Z</dcterms:modified>
</cp:coreProperties>
</file>